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6" r:id="rId1"/>
  </p:sldMasterIdLst>
  <p:notesMasterIdLst>
    <p:notesMasterId r:id="rId52"/>
  </p:notesMasterIdLst>
  <p:sldIdLst>
    <p:sldId id="256" r:id="rId2"/>
    <p:sldId id="298" r:id="rId3"/>
    <p:sldId id="566" r:id="rId4"/>
    <p:sldId id="363" r:id="rId5"/>
    <p:sldId id="419" r:id="rId6"/>
    <p:sldId id="567" r:id="rId7"/>
    <p:sldId id="342" r:id="rId8"/>
    <p:sldId id="368" r:id="rId9"/>
    <p:sldId id="411" r:id="rId10"/>
    <p:sldId id="424" r:id="rId11"/>
    <p:sldId id="428" r:id="rId12"/>
    <p:sldId id="425" r:id="rId13"/>
    <p:sldId id="378" r:id="rId14"/>
    <p:sldId id="334" r:id="rId15"/>
    <p:sldId id="373" r:id="rId16"/>
    <p:sldId id="570" r:id="rId17"/>
    <p:sldId id="331" r:id="rId18"/>
    <p:sldId id="259" r:id="rId19"/>
    <p:sldId id="532" r:id="rId20"/>
    <p:sldId id="523" r:id="rId21"/>
    <p:sldId id="271" r:id="rId22"/>
    <p:sldId id="519" r:id="rId23"/>
    <p:sldId id="324" r:id="rId24"/>
    <p:sldId id="493" r:id="rId25"/>
    <p:sldId id="272" r:id="rId26"/>
    <p:sldId id="527" r:id="rId27"/>
    <p:sldId id="301" r:id="rId28"/>
    <p:sldId id="302" r:id="rId29"/>
    <p:sldId id="325" r:id="rId30"/>
    <p:sldId id="500" r:id="rId31"/>
    <p:sldId id="295" r:id="rId32"/>
    <p:sldId id="503" r:id="rId33"/>
    <p:sldId id="568" r:id="rId34"/>
    <p:sldId id="287" r:id="rId35"/>
    <p:sldId id="257" r:id="rId36"/>
    <p:sldId id="501" r:id="rId37"/>
    <p:sldId id="534" r:id="rId38"/>
    <p:sldId id="531" r:id="rId39"/>
    <p:sldId id="276" r:id="rId40"/>
    <p:sldId id="277" r:id="rId41"/>
    <p:sldId id="278" r:id="rId42"/>
    <p:sldId id="279" r:id="rId43"/>
    <p:sldId id="281" r:id="rId44"/>
    <p:sldId id="282" r:id="rId45"/>
    <p:sldId id="283" r:id="rId46"/>
    <p:sldId id="284" r:id="rId47"/>
    <p:sldId id="508" r:id="rId48"/>
    <p:sldId id="420" r:id="rId49"/>
    <p:sldId id="322" r:id="rId50"/>
    <p:sldId id="285"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0"/>
    <p:restoredTop sz="71812"/>
  </p:normalViewPr>
  <p:slideViewPr>
    <p:cSldViewPr snapToGrid="0" snapToObjects="1">
      <p:cViewPr varScale="1">
        <p:scale>
          <a:sx n="71" d="100"/>
          <a:sy n="71" d="100"/>
        </p:scale>
        <p:origin x="20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36869-E079-0F43-8013-C2DDB1C24F18}" type="datetimeFigureOut">
              <a:rPr lang="en-US" smtClean="0"/>
              <a:t>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44EF5-A0AE-0B40-A1BC-5807B99C075B}" type="slidenum">
              <a:rPr lang="en-US" smtClean="0"/>
              <a:t>‹#›</a:t>
            </a:fld>
            <a:endParaRPr lang="en-US"/>
          </a:p>
        </p:txBody>
      </p:sp>
    </p:spTree>
    <p:extLst>
      <p:ext uri="{BB962C8B-B14F-4D97-AF65-F5344CB8AC3E}">
        <p14:creationId xmlns:p14="http://schemas.microsoft.com/office/powerpoint/2010/main" val="3652254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ct.colorofchange.org/go/297831?t=6&amp;akid=49367%2E2960449%2EqG78QQ"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hrw.org/middle-east/n-africa/united-arab-emirates" TargetMode="External"/><Relationship Id="rId3" Type="http://schemas.openxmlformats.org/officeDocument/2006/relationships/hyperlink" Target="https://www.hrw.org/middle-east/n-africa/bahrain" TargetMode="External"/><Relationship Id="rId7" Type="http://schemas.openxmlformats.org/officeDocument/2006/relationships/hyperlink" Target="https://www.hrw.org/middle-east/n-africa/saudi-arabia"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hrw.org/middle-east/n-africa/qatar" TargetMode="External"/><Relationship Id="rId11" Type="http://schemas.openxmlformats.org/officeDocument/2006/relationships/hyperlink" Target="https://www.hrw.org/news/2019/08/15/ethiopians-abused-gulf-migration-route" TargetMode="External"/><Relationship Id="rId5" Type="http://schemas.openxmlformats.org/officeDocument/2006/relationships/hyperlink" Target="https://www.hrw.org/middle-east/n-africa/oman" TargetMode="External"/><Relationship Id="rId10" Type="http://schemas.openxmlformats.org/officeDocument/2006/relationships/hyperlink" Target="https://www.hrw.org/report/2015/05/10/detained-beaten-deported/saudi-abuses-against-migrants-during-mass-expulsions" TargetMode="External"/><Relationship Id="rId4" Type="http://schemas.openxmlformats.org/officeDocument/2006/relationships/hyperlink" Target="https://www.hrw.org/middle-east/n-africa/kuwait" TargetMode="External"/><Relationship Id="rId9" Type="http://schemas.openxmlformats.org/officeDocument/2006/relationships/hyperlink" Target="https://www.ohchr.org/Documents/Issues/SRMigrants/A-HRC-26-35-Add1_en.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ljazeera.com/news/2019/04/broken-rohingya-detainees-hunger-strike-saudi-190417124752481.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middleeasteye.net/news/saudi-arabia-accused-torturing-rohingya-detainees-end-hunger-strike" TargetMode="External"/><Relationship Id="rId4" Type="http://schemas.openxmlformats.org/officeDocument/2006/relationships/hyperlink" Target="https://www.middleeasteye.net/news/saudi-deport-scores-rohingya-refugees-against-will-bangladesh"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minutes plus 10 of Q&amp;A</a:t>
            </a:r>
          </a:p>
          <a:p>
            <a:r>
              <a:rPr lang="en-US" dirty="0"/>
              <a:t>Land acknowledgement </a:t>
            </a:r>
          </a:p>
        </p:txBody>
      </p:sp>
      <p:sp>
        <p:nvSpPr>
          <p:cNvPr id="4" name="Slide Number Placeholder 3"/>
          <p:cNvSpPr>
            <a:spLocks noGrp="1"/>
          </p:cNvSpPr>
          <p:nvPr>
            <p:ph type="sldNum" sz="quarter" idx="5"/>
          </p:nvPr>
        </p:nvSpPr>
        <p:spPr/>
        <p:txBody>
          <a:bodyPr/>
          <a:lstStyle/>
          <a:p>
            <a:fld id="{E2D44EF5-A0AE-0B40-A1BC-5807B99C075B}" type="slidenum">
              <a:rPr lang="en-US" smtClean="0"/>
              <a:t>1</a:t>
            </a:fld>
            <a:endParaRPr lang="en-US"/>
          </a:p>
        </p:txBody>
      </p:sp>
    </p:spTree>
    <p:extLst>
      <p:ext uri="{BB962C8B-B14F-4D97-AF65-F5344CB8AC3E}">
        <p14:creationId xmlns:p14="http://schemas.microsoft.com/office/powerpoint/2010/main" val="56717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DCF2A386-CC26-E94D-B9C2-8504F32520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34C64E-1065-7747-B640-5528B4332FEB}"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
        <p:nvSpPr>
          <p:cNvPr id="97282" name="Rectangle 1026">
            <a:extLst>
              <a:ext uri="{FF2B5EF4-FFF2-40B4-BE49-F238E27FC236}">
                <a16:creationId xmlns:a16="http://schemas.microsoft.com/office/drawing/2014/main" id="{51DC2BC6-0888-2B46-B427-D52888AAAC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1027">
            <a:extLst>
              <a:ext uri="{FF2B5EF4-FFF2-40B4-BE49-F238E27FC236}">
                <a16:creationId xmlns:a16="http://schemas.microsoft.com/office/drawing/2014/main" id="{276F9BF3-B627-9848-B6AF-DF40CBDCFF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In a 2015 study, Paul </a:t>
            </a:r>
            <a:r>
              <a:rPr lang="en-US" altLang="en-US" dirty="0" err="1">
                <a:ea typeface="ＭＳ Ｐゴシック" panose="020B0600070205080204" pitchFamily="34" charset="-128"/>
              </a:rPr>
              <a:t>Mohai</a:t>
            </a:r>
            <a:r>
              <a:rPr lang="en-US" altLang="en-US" dirty="0">
                <a:ea typeface="ＭＳ Ｐゴシック" panose="020B0600070205080204" pitchFamily="34" charset="-128"/>
              </a:rPr>
              <a:t> and Robin </a:t>
            </a:r>
            <a:r>
              <a:rPr lang="en-US" altLang="en-US" dirty="0" err="1">
                <a:ea typeface="ＭＳ Ｐゴシック" panose="020B0600070205080204" pitchFamily="34" charset="-128"/>
              </a:rPr>
              <a:t>Saha</a:t>
            </a:r>
            <a:r>
              <a:rPr lang="en-US" altLang="en-US" dirty="0">
                <a:ea typeface="ＭＳ Ｐゴシック" panose="020B0600070205080204" pitchFamily="34" charset="-128"/>
              </a:rPr>
              <a:t> used a national database of commercial hazardous waste facilities sited from 1966 to 1995 and examined the demographic composition of host neighborhoods around the time of siting and demographic changes that occurred after siting. They found strong evidence of disparate siting for facilities sited in all time periods. Although they  found some evidence of post-siting demographic changes, they were mostly a continuation of changes that occurred in the decade or two prior to siting, suggesting that neighborhood transition serves to attract noxious facilities rather than the facilities themselves attracting people of color and low income populations.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976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Prison Ecology Project and the Campaign to Fight Toxic Prisons are partners and collaborators in this multi-year project, working to translate research into action in support of prisoners’ rights and environmental justice in carceral spaces, and I’m happy to discuss more of that in Q&amp;A.</a:t>
            </a:r>
          </a:p>
        </p:txBody>
      </p:sp>
      <p:sp>
        <p:nvSpPr>
          <p:cNvPr id="4" name="Slide Number Placeholder 3"/>
          <p:cNvSpPr>
            <a:spLocks noGrp="1"/>
          </p:cNvSpPr>
          <p:nvPr>
            <p:ph type="sldNum" sz="quarter" idx="5"/>
          </p:nvPr>
        </p:nvSpPr>
        <p:spPr/>
        <p:txBody>
          <a:bodyPr/>
          <a:lstStyle/>
          <a:p>
            <a:fld id="{70CF3C04-6A0A-1E4C-9B89-FD09FEFEDC80}" type="slidenum">
              <a:rPr lang="en-US" smtClean="0"/>
              <a:t>18</a:t>
            </a:fld>
            <a:endParaRPr lang="en-US"/>
          </a:p>
        </p:txBody>
      </p:sp>
    </p:spTree>
    <p:extLst>
      <p:ext uri="{BB962C8B-B14F-4D97-AF65-F5344CB8AC3E}">
        <p14:creationId xmlns:p14="http://schemas.microsoft.com/office/powerpoint/2010/main" val="331110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19</a:t>
            </a:fld>
            <a:endParaRPr lang="en-US"/>
          </a:p>
        </p:txBody>
      </p:sp>
    </p:spTree>
    <p:extLst>
      <p:ext uri="{BB962C8B-B14F-4D97-AF65-F5344CB8AC3E}">
        <p14:creationId xmlns:p14="http://schemas.microsoft.com/office/powerpoint/2010/main" val="101568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20</a:t>
            </a:fld>
            <a:endParaRPr lang="en-US"/>
          </a:p>
        </p:txBody>
      </p:sp>
    </p:spTree>
    <p:extLst>
      <p:ext uri="{BB962C8B-B14F-4D97-AF65-F5344CB8AC3E}">
        <p14:creationId xmlns:p14="http://schemas.microsoft.com/office/powerpoint/2010/main" val="1191483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44EF5-A0AE-0B40-A1BC-5807B99C075B}" type="slidenum">
              <a:rPr lang="en-US" smtClean="0"/>
              <a:t>22</a:t>
            </a:fld>
            <a:endParaRPr lang="en-US"/>
          </a:p>
        </p:txBody>
      </p:sp>
    </p:spTree>
    <p:extLst>
      <p:ext uri="{BB962C8B-B14F-4D97-AF65-F5344CB8AC3E}">
        <p14:creationId xmlns:p14="http://schemas.microsoft.com/office/powerpoint/2010/main" val="20395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endParaRPr lang="en-US" dirty="0"/>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919191-18AD-DD4E-82D5-590055E5716D}" type="slidenum">
              <a:rPr lang="en-US" sz="1200"/>
              <a:pPr eaLnBrk="1" hangingPunct="1"/>
              <a:t>23</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24</a:t>
            </a:fld>
            <a:endParaRPr lang="en-US"/>
          </a:p>
        </p:txBody>
      </p:sp>
    </p:spTree>
    <p:extLst>
      <p:ext uri="{BB962C8B-B14F-4D97-AF65-F5344CB8AC3E}">
        <p14:creationId xmlns:p14="http://schemas.microsoft.com/office/powerpoint/2010/main" val="98719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25</a:t>
            </a:fld>
            <a:endParaRPr lang="en-US"/>
          </a:p>
        </p:txBody>
      </p:sp>
    </p:spTree>
    <p:extLst>
      <p:ext uri="{BB962C8B-B14F-4D97-AF65-F5344CB8AC3E}">
        <p14:creationId xmlns:p14="http://schemas.microsoft.com/office/powerpoint/2010/main" val="231863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several slides I want to consider how prisons, jails, and detention centers impact people across a broad range of social identities, so that we understand that this affects a lot of people and that race and class are just two ways in which those inequalities express themselves.</a:t>
            </a:r>
          </a:p>
        </p:txBody>
      </p:sp>
      <p:sp>
        <p:nvSpPr>
          <p:cNvPr id="4" name="Slide Number Placeholder 3"/>
          <p:cNvSpPr>
            <a:spLocks noGrp="1"/>
          </p:cNvSpPr>
          <p:nvPr>
            <p:ph type="sldNum" sz="quarter" idx="5"/>
          </p:nvPr>
        </p:nvSpPr>
        <p:spPr/>
        <p:txBody>
          <a:bodyPr/>
          <a:lstStyle/>
          <a:p>
            <a:fld id="{70CF3C04-6A0A-1E4C-9B89-FD09FEFEDC80}" type="slidenum">
              <a:rPr lang="en-US" smtClean="0"/>
              <a:t>26</a:t>
            </a:fld>
            <a:endParaRPr lang="en-US"/>
          </a:p>
        </p:txBody>
      </p:sp>
    </p:spTree>
    <p:extLst>
      <p:ext uri="{BB962C8B-B14F-4D97-AF65-F5344CB8AC3E}">
        <p14:creationId xmlns:p14="http://schemas.microsoft.com/office/powerpoint/2010/main" val="383362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u="sng" dirty="0">
                <a:latin typeface="Calibri" charset="0"/>
                <a:ea typeface="ＭＳ Ｐゴシック" charset="0"/>
                <a:cs typeface="ＭＳ Ｐゴシック" charset="0"/>
              </a:rPr>
              <a:t>Race/Class/Gender: </a:t>
            </a:r>
            <a:r>
              <a:rPr lang="en-US" dirty="0">
                <a:latin typeface="Calibri" charset="0"/>
                <a:ea typeface="ＭＳ Ｐゴシック" charset="0"/>
                <a:cs typeface="ＭＳ Ｐゴシック" charset="0"/>
              </a:rPr>
              <a:t>The U.S. prison system is overwhelmingly made up of people who are poor and nonwhite.</a:t>
            </a:r>
            <a:r>
              <a:rPr lang="en-US" baseline="0" dirty="0">
                <a:latin typeface="Calibri" charset="0"/>
                <a:ea typeface="ＭＳ Ｐゴシック" charset="0"/>
                <a:cs typeface="ＭＳ Ｐゴシック" charset="0"/>
              </a:rPr>
              <a:t> </a:t>
            </a:r>
          </a:p>
          <a:p>
            <a:endParaRPr lang="en-US" sz="1200" kern="1200" baseline="0" dirty="0">
              <a:solidFill>
                <a:schemeClr val="tx1"/>
              </a:solidFill>
              <a:effectLst/>
              <a:latin typeface="Calibri" charset="0"/>
              <a:ea typeface="ＭＳ Ｐゴシック" charset="0"/>
              <a:cs typeface="+mn-cs"/>
            </a:endParaRPr>
          </a:p>
          <a:p>
            <a:r>
              <a:rPr lang="en-US" sz="1200" kern="1200" baseline="0" dirty="0">
                <a:solidFill>
                  <a:schemeClr val="tx1"/>
                </a:solidFill>
                <a:effectLst/>
                <a:latin typeface="Calibri" charset="0"/>
                <a:ea typeface="ＭＳ Ｐゴシック" charset="0"/>
                <a:cs typeface="+mn-cs"/>
              </a:rPr>
              <a:t>?</a:t>
            </a:r>
            <a:r>
              <a:rPr lang="en-US" sz="1200" kern="1200" dirty="0">
                <a:solidFill>
                  <a:schemeClr val="tx1"/>
                </a:solidFill>
                <a:effectLst/>
                <a:latin typeface="+mn-lt"/>
                <a:ea typeface="+mn-ea"/>
                <a:cs typeface="+mn-cs"/>
              </a:rPr>
              <a:t>The United States of America has the largest prison system of any nation on earth, the largest number of prisoners of any country, and one of the highest percentages of imprisoned persons of any nation. Since 1970, the U.S. has seen a 700% increase in people imprisoned, a result of the growth in city police departments, a “get tough on crime” and “war on drugs” punitive approach to criminal justice, and a concerted effort to control and minimize the power of social movements and other forms of resistance from within communities of color. The United States holds fully 25% of the world’s prison population but has only 5% of the world’s people. As of today there are more than 2.1 million people incarcerated in prisons, jails, immigration detention centers and other correctional facilities in the United States; if all of those prisoners were housed in one location, it would constitute the fourth largest city in the nation.</a:t>
            </a:r>
            <a:r>
              <a:rPr lang="en-US" dirty="0">
                <a:effectLst/>
              </a:rPr>
              <a:t> </a:t>
            </a:r>
            <a:r>
              <a:rPr lang="en-US" sz="1200" kern="1200" dirty="0" err="1">
                <a:solidFill>
                  <a:schemeClr val="tx1"/>
                </a:solidFill>
                <a:effectLst/>
                <a:latin typeface="+mn-lt"/>
                <a:ea typeface="+mn-ea"/>
                <a:cs typeface="+mn-cs"/>
              </a:rPr>
              <a:t>Walmsley</a:t>
            </a:r>
            <a:r>
              <a:rPr lang="en-US" sz="1200" kern="1200" dirty="0">
                <a:solidFill>
                  <a:schemeClr val="tx1"/>
                </a:solidFill>
                <a:effectLst/>
                <a:latin typeface="+mn-lt"/>
                <a:ea typeface="+mn-ea"/>
                <a:cs typeface="+mn-cs"/>
              </a:rPr>
              <a:t> 2015. I follow the Human Rights Defense Center’s definition of “prisoner,” which refers to people held in jails, prisons, detention centers, civil commitment facilities, and other spaces where human beings are placed against their will as punishment or while awaiting court-related proceedings such as trials, sentencing, or deportation (see Wright 2015). Lorna Rhodes calls the US prison system</a:t>
            </a:r>
            <a:r>
              <a:rPr lang="en-US" sz="1200" kern="1200" baseline="0" dirty="0">
                <a:solidFill>
                  <a:schemeClr val="tx1"/>
                </a:solidFill>
                <a:effectLst/>
                <a:latin typeface="+mn-lt"/>
                <a:ea typeface="+mn-ea"/>
                <a:cs typeface="+mn-cs"/>
              </a:rPr>
              <a:t> a “second nation”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Travis, Western, and </a:t>
            </a:r>
            <a:r>
              <a:rPr lang="en-US" sz="1200" kern="1200" dirty="0" err="1">
                <a:solidFill>
                  <a:schemeClr val="tx1"/>
                </a:solidFill>
                <a:effectLst/>
                <a:latin typeface="+mn-lt"/>
                <a:ea typeface="+mn-ea"/>
                <a:cs typeface="+mn-cs"/>
              </a:rPr>
              <a:t>Redburn</a:t>
            </a:r>
            <a:r>
              <a:rPr lang="en-US" sz="1200" kern="1200" dirty="0">
                <a:solidFill>
                  <a:schemeClr val="tx1"/>
                </a:solidFill>
                <a:effectLst/>
                <a:latin typeface="+mn-lt"/>
                <a:ea typeface="+mn-ea"/>
                <a:cs typeface="+mn-cs"/>
              </a:rPr>
              <a:t> 2014.</a:t>
            </a:r>
          </a:p>
          <a:p>
            <a:r>
              <a:rPr lang="en-US" sz="1200" kern="1200" dirty="0">
                <a:solidFill>
                  <a:schemeClr val="tx1"/>
                </a:solidFill>
                <a:effectLst/>
                <a:latin typeface="+mn-lt"/>
                <a:ea typeface="+mn-ea"/>
                <a:cs typeface="+mn-cs"/>
              </a:rPr>
              <a:t>Alexander 2012. </a:t>
            </a:r>
          </a:p>
          <a:p>
            <a:endParaRPr lang="en-US" dirty="0">
              <a:latin typeface="Calibri" charset="0"/>
              <a:ea typeface="ＭＳ Ｐゴシック" charset="0"/>
              <a:cs typeface="ＭＳ Ｐゴシック"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608A9-B44E-3F45-940C-39E92416CA8A}" type="slidenum">
              <a:rPr lang="en-US" sz="1200"/>
              <a:pPr eaLnBrk="1" hangingPunct="1"/>
              <a:t>27</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31">
            <a:extLst>
              <a:ext uri="{FF2B5EF4-FFF2-40B4-BE49-F238E27FC236}">
                <a16:creationId xmlns:a16="http://schemas.microsoft.com/office/drawing/2014/main" id="{59098A67-59DA-814F-AD48-AF0C6473B1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E8AA108-792A-5A4C-BB05-34CC4F9C889A}"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04682286-730F-9345-B907-AC9593D817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F854D6B9-1762-4740-90B5-9848DE0209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u="sng" dirty="0">
                <a:latin typeface="Calibri" charset="0"/>
                <a:ea typeface="ＭＳ Ｐゴシック" charset="0"/>
                <a:cs typeface="ＭＳ Ｐゴシック" charset="0"/>
              </a:rPr>
              <a:t>GENDER</a:t>
            </a:r>
            <a:r>
              <a:rPr lang="en-US" dirty="0">
                <a:latin typeface="Calibri" charset="0"/>
                <a:ea typeface="ＭＳ Ｐゴシック" charset="0"/>
                <a:cs typeface="ＭＳ Ｐゴシック" charset="0"/>
              </a:rPr>
              <a:t>. And today women constitute the single fastest growing group of prisoners in the U.S. All of these groups face great risks to human health due to a range of threats inside prisons. Black women in particular are the fastest growing group of people imprisoned in the U.S., making up 29 percent of the imprisoned population but just 7 percent of the U.S. population (</a:t>
            </a:r>
            <a:r>
              <a:rPr lang="en-US" dirty="0"/>
              <a:t>"Women’s Mass Incarceration: The Whole Pie 2019 Tweet." Prison Policy Initiative  </a:t>
            </a:r>
            <a:r>
              <a:rPr lang="en-US" dirty="0">
                <a:hlinkClick r:id="rId3"/>
              </a:rPr>
              <a:t>https://act.colorofchange.org/go/297831?t=7&amp;akid=49367%2E2960449%2EqG78QQ</a:t>
            </a:r>
            <a:r>
              <a:rPr lang="en-US" dirty="0"/>
              <a:t>)</a:t>
            </a:r>
            <a:endParaRPr lang="en-US" dirty="0">
              <a:latin typeface="Calibri"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E72821-2C64-9349-A259-0366C9729088}" type="slidenum">
              <a:rPr lang="en-US" sz="1200"/>
              <a:pPr eaLnBrk="1" hangingPunct="1"/>
              <a:t>28</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Immigration Status: The Northwest Detention Center in the Seattle-Tacoma area is a privately operated prison designed to house more than 1500 immigrant detainees and is built adjacent to a federally designated toxic Superfund site.</a:t>
            </a:r>
            <a:r>
              <a:rPr lang="en-US" b="1" dirty="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A traditional EJ studies approach to this topic would likely place a primary emphasis on the degree to which there may be a geographic concentration of prisons and jails in communities of color and low-income neighborhoods and what remedies might be sought through state-based policy mechanisms. A Critical EJ Studies approach builds on that perspective and goes further.</a:t>
            </a:r>
          </a:p>
          <a:p>
            <a:r>
              <a:rPr lang="en-US" dirty="0">
                <a:latin typeface="Calibri" charset="0"/>
                <a:ea typeface="ＭＳ Ｐゴシック" charset="0"/>
                <a:cs typeface="ＭＳ Ｐゴシック" charset="0"/>
              </a:rPr>
              <a:t> </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AC255A-46C5-CD4C-85D3-8A3DB813775F}" type="slidenum">
              <a:rPr lang="en-US" sz="1200"/>
              <a:pPr eaLnBrk="1" hangingPunct="1"/>
              <a:t>29</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Immigration Status: This is a photo of Rohingya refugees in a migrant detention center in Saudi Arabia. In April of 2020, Human Rights Watch issued a report urging Gulf Cooperation Council nations to consider finding alternatives to its practice of imprisoning migrants who are either undocumented and/or who have ”absconded” from their employers. The concern is because of the high risk they face during the COVID-19 pandemic in these carceral facilities. </a:t>
            </a:r>
            <a:r>
              <a:rPr lang="en-US" dirty="0"/>
              <a:t>In many detention centers, overcrowding, shared bathrooms, and poor hygiene make it virtually impossible to put into effect basic measures to prevent a COVID-19 outbreak.</a:t>
            </a:r>
            <a:endParaRPr lang="en-US" dirty="0">
              <a:latin typeface="Calibri" charset="0"/>
              <a:ea typeface="ＭＳ Ｐゴシック" charset="0"/>
              <a:cs typeface="ＭＳ Ｐゴシック" charset="0"/>
            </a:endParaRPr>
          </a:p>
          <a:p>
            <a:endParaRPr lang="en-US" dirty="0">
              <a:latin typeface="Calibri" charset="0"/>
              <a:ea typeface="ＭＳ Ｐゴシック" charset="0"/>
            </a:endParaRPr>
          </a:p>
          <a:p>
            <a:r>
              <a:rPr lang="en-US" dirty="0"/>
              <a:t>?The GCC states – </a:t>
            </a:r>
            <a:r>
              <a:rPr lang="en-US" dirty="0">
                <a:hlinkClick r:id="rId3"/>
              </a:rPr>
              <a:t>Bahrain</a:t>
            </a:r>
            <a:r>
              <a:rPr lang="en-US" dirty="0"/>
              <a:t>, </a:t>
            </a:r>
            <a:r>
              <a:rPr lang="en-US" dirty="0">
                <a:hlinkClick r:id="rId4"/>
              </a:rPr>
              <a:t>Kuwait</a:t>
            </a:r>
            <a:r>
              <a:rPr lang="en-US" dirty="0"/>
              <a:t>, </a:t>
            </a:r>
            <a:r>
              <a:rPr lang="en-US" dirty="0">
                <a:hlinkClick r:id="rId5"/>
              </a:rPr>
              <a:t>Oman</a:t>
            </a:r>
            <a:r>
              <a:rPr lang="en-US" dirty="0"/>
              <a:t>, </a:t>
            </a:r>
            <a:r>
              <a:rPr lang="en-US" dirty="0">
                <a:hlinkClick r:id="rId6"/>
              </a:rPr>
              <a:t>Qatar</a:t>
            </a:r>
            <a:r>
              <a:rPr lang="en-US" dirty="0"/>
              <a:t>, </a:t>
            </a:r>
            <a:r>
              <a:rPr lang="en-US" dirty="0">
                <a:hlinkClick r:id="rId7"/>
              </a:rPr>
              <a:t>Saudi Arabia</a:t>
            </a:r>
            <a:r>
              <a:rPr lang="en-US" dirty="0"/>
              <a:t>, and the </a:t>
            </a:r>
            <a:r>
              <a:rPr lang="en-US" dirty="0">
                <a:hlinkClick r:id="rId8"/>
              </a:rPr>
              <a:t>United Arab Emirates</a:t>
            </a:r>
            <a:r>
              <a:rPr lang="en-US" dirty="0"/>
              <a:t> (UAE) – host large migrant worker populations under various iterations of the exploitative </a:t>
            </a:r>
            <a:r>
              <a:rPr lang="en-US" i="1" dirty="0"/>
              <a:t>kafala</a:t>
            </a:r>
            <a:r>
              <a:rPr lang="en-US" dirty="0"/>
              <a:t> (sponsorship) system, which ties migrant workers’ visas to their employers and leaves them vulnerable to abuse. Across these countries, forms of immigration-related detention are used for purposes other than as a last resort to ensure imminent deportation, often in situations that may be considered arbitrary or otherwise contrary to international human rights standards. </a:t>
            </a:r>
            <a:r>
              <a:rPr lang="en-US" dirty="0">
                <a:hlinkClick r:id="rId9"/>
              </a:rPr>
              <a:t>Overcrowding</a:t>
            </a:r>
            <a:r>
              <a:rPr lang="en-US" dirty="0"/>
              <a:t> is a serious and recurring problem in many of the Gulf states’ prisons and detention centers. Many have unsanitary conditions and </a:t>
            </a:r>
            <a:r>
              <a:rPr lang="en-US" dirty="0">
                <a:hlinkClick r:id="rId10"/>
              </a:rPr>
              <a:t>inadequate food</a:t>
            </a:r>
            <a:r>
              <a:rPr lang="en-US" dirty="0"/>
              <a:t>, water, and medical care, and many detainees experience </a:t>
            </a:r>
            <a:r>
              <a:rPr lang="en-US" dirty="0">
                <a:hlinkClick r:id="rId11"/>
              </a:rPr>
              <a:t>ill-treatment by prison guards</a:t>
            </a:r>
            <a:r>
              <a:rPr lang="en-US" dirty="0"/>
              <a:t>.</a:t>
            </a:r>
          </a:p>
          <a:p>
            <a:endParaRPr lang="en-US" dirty="0">
              <a:latin typeface="Calibri" charset="0"/>
              <a:ea typeface="ＭＳ Ｐゴシック" charset="0"/>
              <a:cs typeface="ＭＳ Ｐゴシック" charset="0"/>
            </a:endParaRPr>
          </a:p>
        </p:txBody>
      </p:sp>
      <p:sp>
        <p:nvSpPr>
          <p:cNvPr id="358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AC255A-46C5-CD4C-85D3-8A3DB813775F}" type="slidenum">
              <a:rPr lang="en-US" sz="1200"/>
              <a:pPr eaLnBrk="1" hangingPunct="1"/>
              <a:t>30</a:t>
            </a:fld>
            <a:endParaRPr lang="en-US" sz="1200"/>
          </a:p>
        </p:txBody>
      </p:sp>
    </p:spTree>
    <p:extLst>
      <p:ext uri="{BB962C8B-B14F-4D97-AF65-F5344CB8AC3E}">
        <p14:creationId xmlns:p14="http://schemas.microsoft.com/office/powerpoint/2010/main" val="1594923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sz="1000" dirty="0">
                <a:latin typeface="Calibri" charset="0"/>
                <a:ea typeface="ＭＳ Ｐゴシック" charset="0"/>
                <a:cs typeface="ＭＳ Ｐゴシック" charset="0"/>
              </a:rPr>
              <a:t>DISABILITY: I also explore the fact that, in many U.S. jails and prisons, inmates with mental disabilities are frequently and repeatedly subjected to punishment and pain compliance techniques that include the use of chemical sprays. Effects of these sprays can include intense burning sensations, temporary blindness, second and third degree burns, positional asphyxia, and death. Jeremiah Thomas was an inmate in the Florida State prison system who suffered from mental illness and was subjected to repeated chemical spraying by correctional officers on several occasions, ultimately suffering third degree burns. He recalled that the chemicals would “eat me up on the inside…it burn me real bad and it harmed me” (HWR 2015: 75).</a:t>
            </a:r>
          </a:p>
          <a:p>
            <a:pPr>
              <a:lnSpc>
                <a:spcPct val="80000"/>
              </a:lnSpc>
            </a:pPr>
            <a:r>
              <a:rPr lang="en-US" sz="1000" dirty="0">
                <a:latin typeface="Calibri" charset="0"/>
                <a:ea typeface="ＭＳ Ｐゴシック" charset="0"/>
                <a:cs typeface="ＭＳ Ｐゴシック" charset="0"/>
              </a:rPr>
              <a:t> </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A4DF6F-065F-224C-81A0-4196D2EC3DD6}" type="slidenum">
              <a:rPr lang="en-US" sz="1200"/>
              <a:pPr eaLnBrk="1" hangingPunct="1"/>
              <a:t>31</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000" dirty="0">
                <a:latin typeface="Calibri" charset="0"/>
                <a:ea typeface="ＭＳ Ｐゴシック" charset="0"/>
                <a:cs typeface="ＭＳ Ｐゴシック" charset="0"/>
              </a:rPr>
              <a:t>DISABILITY: On the remote </a:t>
            </a:r>
            <a:r>
              <a:rPr lang="en-US" sz="1000" dirty="0" err="1">
                <a:latin typeface="Calibri" charset="0"/>
                <a:ea typeface="ＭＳ Ｐゴシック" charset="0"/>
                <a:cs typeface="ＭＳ Ｐゴシック" charset="0"/>
              </a:rPr>
              <a:t>Shinan</a:t>
            </a:r>
            <a:r>
              <a:rPr lang="en-US" sz="1000" dirty="0">
                <a:latin typeface="Calibri" charset="0"/>
                <a:ea typeface="ＭＳ Ｐゴシック" charset="0"/>
                <a:cs typeface="ＭＳ Ｐゴシック" charset="0"/>
              </a:rPr>
              <a:t> Islands, south of South Korea, recent reports have emerged that mentally disabled people have been trafficked from the mainland and held on the Islands in forced labor conditions that meet the UN’s definition of slavery. Their job: processing organic high-end salt for well-heeled consumers around the world. This is forced/coerced labor in a context where the work they are doing involves natural resource extraction—a clear EJ concern. There are reports that these enslaved people are routinely facing physical abuse on top of their enslavement. So disability is a social category that needs further examination and consideration in EJ studies</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1000" dirty="0">
                <a:latin typeface="Calibri" charset="0"/>
                <a:ea typeface="ＭＳ Ｐゴシック" charset="0"/>
                <a:cs typeface="ＭＳ Ｐゴシック" charset="0"/>
              </a:rPr>
              <a:t> </a:t>
            </a:r>
            <a:r>
              <a:rPr lang="en-US" sz="1000" b="1" dirty="0"/>
              <a:t>Modern slavery of disabled people in South Korea | Unreported World</a:t>
            </a:r>
          </a:p>
          <a:p>
            <a:pPr>
              <a:lnSpc>
                <a:spcPct val="80000"/>
              </a:lnSpc>
            </a:pPr>
            <a:endParaRPr lang="en-US" sz="1000" dirty="0">
              <a:latin typeface="Calibri" charset="0"/>
              <a:ea typeface="ＭＳ Ｐゴシック" charset="0"/>
              <a:cs typeface="ＭＳ Ｐゴシック" charset="0"/>
            </a:endParaRPr>
          </a:p>
          <a:p>
            <a:pPr>
              <a:lnSpc>
                <a:spcPct val="80000"/>
              </a:lnSpc>
            </a:pPr>
            <a:r>
              <a:rPr lang="en-US" sz="1000" dirty="0">
                <a:latin typeface="Calibri" charset="0"/>
                <a:ea typeface="ＭＳ Ｐゴシック" charset="0"/>
                <a:cs typeface="ＭＳ Ｐゴシック" charset="0"/>
              </a:rPr>
              <a:t> </a:t>
            </a:r>
          </a:p>
        </p:txBody>
      </p:sp>
      <p:sp>
        <p:nvSpPr>
          <p:cNvPr id="430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A4DF6F-065F-224C-81A0-4196D2EC3DD6}" type="slidenum">
              <a:rPr lang="en-US" sz="1200"/>
              <a:pPr eaLnBrk="1" hangingPunct="1"/>
              <a:t>32</a:t>
            </a:fld>
            <a:endParaRPr lang="en-US" sz="1200"/>
          </a:p>
        </p:txBody>
      </p:sp>
    </p:spTree>
    <p:extLst>
      <p:ext uri="{BB962C8B-B14F-4D97-AF65-F5344CB8AC3E}">
        <p14:creationId xmlns:p14="http://schemas.microsoft.com/office/powerpoint/2010/main" val="2141109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Age/Youth: Left hand side: Oregon Youth Authority. I</a:t>
            </a:r>
            <a:r>
              <a:rPr lang="en-US" sz="1200" kern="1200" dirty="0">
                <a:solidFill>
                  <a:schemeClr val="tx1"/>
                </a:solidFill>
                <a:effectLst/>
                <a:latin typeface="+mn-lt"/>
                <a:ea typeface="+mn-ea"/>
                <a:cs typeface="+mn-cs"/>
              </a:rPr>
              <a:t>n February of 2017, the Oregon Youth Authority—the government agency that administers the state’s juvenile prison system—began testing the water across its 11 facilities for lead and copper levels. When the results were finalized in early April of 2017, the state reported that 9 of the 11 facilities had actionable levels of lead or copper in their water. The youth incarcerated in OYA prisons range from 12 to 25 years of age.</a:t>
            </a:r>
            <a:r>
              <a:rPr lang="en-US" dirty="0">
                <a:effectLst/>
              </a:rPr>
              <a:t> </a:t>
            </a:r>
          </a:p>
          <a:p>
            <a:r>
              <a:rPr lang="en-US" dirty="0">
                <a:effectLst/>
              </a:rPr>
              <a:t>The U.S. is of course one of many nations that notoriously imprisons youth and children. The Israeli government routinely imprisons Palestinian children deemed security threats and, according to </a:t>
            </a:r>
            <a:r>
              <a:rPr lang="en-US" dirty="0"/>
              <a:t>The National Council of Resistance of Iran (NCRI), at </a:t>
            </a:r>
            <a:r>
              <a:rPr lang="en-US" dirty="0" err="1"/>
              <a:t>Qarchak</a:t>
            </a:r>
            <a:r>
              <a:rPr lang="en-US" dirty="0"/>
              <a:t> Prison in Iran (on the right), a number of inmates are mothers who have their children locked up with them. Lack of access to suitable clothes for children and the wards’ unsanitary conditions are only a small part of the problems mothers face in prison.</a:t>
            </a:r>
          </a:p>
          <a:p>
            <a:r>
              <a:rPr lang="en-US" dirty="0"/>
              <a:t>During an incident in February 2019, when prison guards raided these prisoners, a 20-day infant who was staying with his mother in prison, died due to the tear and pepper gas used against the inmates.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33</a:t>
            </a:fld>
            <a:endParaRPr lang="en-US"/>
          </a:p>
        </p:txBody>
      </p:sp>
    </p:spTree>
    <p:extLst>
      <p:ext uri="{BB962C8B-B14F-4D97-AF65-F5344CB8AC3E}">
        <p14:creationId xmlns:p14="http://schemas.microsoft.com/office/powerpoint/2010/main" val="3807352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endParaRPr lang="en-US" sz="1100" dirty="0">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0CBF0A-24F2-E74C-8E7D-34E688E039D3}" type="slidenum">
              <a:rPr lang="en-US" sz="1200"/>
              <a:pPr eaLnBrk="1" hangingPunct="1"/>
              <a:t>34</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ea typeface="ＭＳ Ｐゴシック" charset="0"/>
                <a:cs typeface="ＭＳ Ｐゴシック" charset="0"/>
              </a:rPr>
              <a:t>In the late 1990s and early 2000s, EJ and anti-prison activists led important campaigns that highlighted troubling intersections between environmental injustice and incarceration. This included groups like Mothers of East LA and Critical Resistance, who challenged the state’s proposals to build carceral facilities in South Central LA and Delano, California.</a:t>
            </a:r>
          </a:p>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35</a:t>
            </a:fld>
            <a:endParaRPr lang="en-US"/>
          </a:p>
        </p:txBody>
      </p:sp>
    </p:spTree>
    <p:extLst>
      <p:ext uri="{BB962C8B-B14F-4D97-AF65-F5344CB8AC3E}">
        <p14:creationId xmlns:p14="http://schemas.microsoft.com/office/powerpoint/2010/main" val="1790112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showed a photo of Rohingya refugees in a </a:t>
            </a:r>
            <a:r>
              <a:rPr lang="en-US" dirty="0" err="1"/>
              <a:t>Saudia</a:t>
            </a:r>
            <a:r>
              <a:rPr lang="en-US" dirty="0"/>
              <a:t> Arabian migrant detention center. Many Rohingya have been imprisoned there for years since they are in the country without authorization. In April of 2019, </a:t>
            </a:r>
            <a:r>
              <a:rPr lang="en-US" dirty="0">
                <a:effectLst/>
              </a:rPr>
              <a:t>Rohingya Muslims residing in a Saudi Arabian detention center launched their </a:t>
            </a:r>
            <a:r>
              <a:rPr lang="en-US" dirty="0">
                <a:effectLst/>
                <a:hlinkClick r:id="rId3"/>
              </a:rPr>
              <a:t>third hunger strike</a:t>
            </a:r>
            <a:r>
              <a:rPr lang="en-US" dirty="0">
                <a:effectLst/>
              </a:rPr>
              <a:t> aimed at protesting the poor conditions within the Saudi detention centers. Reactions by Saudi prison authorities were predictably harsh.</a:t>
            </a:r>
          </a:p>
          <a:p>
            <a:endParaRPr lang="en-US" dirty="0">
              <a:effectLst/>
            </a:endParaRPr>
          </a:p>
          <a:p>
            <a:r>
              <a:rPr lang="en-US" dirty="0">
                <a:effectLst/>
              </a:rPr>
              <a:t>? Authorities reacted by </a:t>
            </a:r>
            <a:r>
              <a:rPr lang="en-US" dirty="0">
                <a:effectLst/>
                <a:hlinkClick r:id="rId3"/>
              </a:rPr>
              <a:t>threatening</a:t>
            </a:r>
            <a:r>
              <a:rPr lang="en-US" dirty="0">
                <a:effectLst/>
              </a:rPr>
              <a:t> to deprive strikers of water and taking away necessities like pillows, shirts, and other essential items. Saudi Arabia has also begun </a:t>
            </a:r>
            <a:r>
              <a:rPr lang="en-US" dirty="0">
                <a:effectLst/>
                <a:hlinkClick r:id="rId4"/>
              </a:rPr>
              <a:t>forcibly deporting</a:t>
            </a:r>
            <a:r>
              <a:rPr lang="en-US" dirty="0">
                <a:effectLst/>
              </a:rPr>
              <a:t> Rohingya – often handcuffed – back to Bangladesh, where they face being repatriated to Myanmar.</a:t>
            </a:r>
          </a:p>
          <a:p>
            <a:r>
              <a:rPr lang="en-US" dirty="0">
                <a:effectLst/>
              </a:rPr>
              <a:t>Saudi authorities have reportedly made it near impossible for the Rohingya detainees to continue their hunger strike. In addition to depriving them of essential items, it has also been reported that Saudi authorities have been forcing Rohingya detainees into “</a:t>
            </a:r>
            <a:r>
              <a:rPr lang="en-US" dirty="0">
                <a:effectLst/>
                <a:hlinkClick r:id="rId5"/>
              </a:rPr>
              <a:t>hot rooms</a:t>
            </a:r>
            <a:r>
              <a:rPr lang="en-US" dirty="0">
                <a:effectLst/>
              </a:rPr>
              <a:t>.” These rooms use high temperatures to force the exhausted and malnourished Rohingya to give up their hunger strike. At least </a:t>
            </a:r>
            <a:r>
              <a:rPr lang="en-US" dirty="0">
                <a:effectLst/>
                <a:hlinkClick r:id="rId3"/>
              </a:rPr>
              <a:t>seven</a:t>
            </a:r>
            <a:r>
              <a:rPr lang="en-US" dirty="0">
                <a:effectLst/>
              </a:rPr>
              <a:t> Rohingya have been taken to the hospital to be treated for acute malnutrition since the strike began. Many participating say that it is “</a:t>
            </a:r>
            <a:r>
              <a:rPr lang="en-US" dirty="0">
                <a:effectLst/>
                <a:hlinkClick r:id="rId5"/>
              </a:rPr>
              <a:t>unbearable</a:t>
            </a:r>
            <a:r>
              <a:rPr lang="en-US" dirty="0">
                <a:effectLst/>
              </a:rPr>
              <a:t>.”</a:t>
            </a:r>
          </a:p>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36</a:t>
            </a:fld>
            <a:endParaRPr lang="en-US"/>
          </a:p>
        </p:txBody>
      </p:sp>
    </p:spTree>
    <p:extLst>
      <p:ext uri="{BB962C8B-B14F-4D97-AF65-F5344CB8AC3E}">
        <p14:creationId xmlns:p14="http://schemas.microsoft.com/office/powerpoint/2010/main" val="4241019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37</a:t>
            </a:fld>
            <a:endParaRPr lang="en-US"/>
          </a:p>
        </p:txBody>
      </p:sp>
    </p:spTree>
    <p:extLst>
      <p:ext uri="{BB962C8B-B14F-4D97-AF65-F5344CB8AC3E}">
        <p14:creationId xmlns:p14="http://schemas.microsoft.com/office/powerpoint/2010/main" val="84663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DA85E181-7D48-6348-B440-42AB08E4EC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D7DF74-2FD6-874F-82CB-B826F56669BF}"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5D1E6212-A2DC-3644-A540-C8036879F398}"/>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0723" name="Rectangle 3">
            <a:extLst>
              <a:ext uri="{FF2B5EF4-FFF2-40B4-BE49-F238E27FC236}">
                <a16:creationId xmlns:a16="http://schemas.microsoft.com/office/drawing/2014/main" id="{0D24E451-981B-C946-BF8E-4D3EA15228D6}"/>
              </a:ext>
            </a:extLst>
          </p:cNvPr>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two drawings from a </a:t>
            </a:r>
            <a:r>
              <a:rPr lang="en-US" sz="1200" kern="1200" dirty="0" err="1">
                <a:solidFill>
                  <a:schemeClr val="tx1"/>
                </a:solidFill>
                <a:effectLst/>
                <a:latin typeface="+mn-lt"/>
                <a:ea typeface="+mn-ea"/>
                <a:cs typeface="+mn-cs"/>
              </a:rPr>
              <a:t>Tsotsil</a:t>
            </a:r>
            <a:r>
              <a:rPr lang="en-US" sz="1200" kern="1200" dirty="0">
                <a:solidFill>
                  <a:schemeClr val="tx1"/>
                </a:solidFill>
                <a:effectLst/>
                <a:latin typeface="+mn-lt"/>
                <a:ea typeface="+mn-ea"/>
                <a:cs typeface="+mn-cs"/>
              </a:rPr>
              <a:t> Indigenous man named Marcelino Ruiz Gomez. He is incarcerated in Chiapas, Mexico under trumped up charges and is working with his colleagues inside and outside the prison to highlight the injustices against his people and to protest the conditions of his confinement. These drawings are part of an exhibition called “Por la </a:t>
            </a:r>
            <a:r>
              <a:rPr lang="en-US" sz="1200" kern="1200" dirty="0" err="1">
                <a:solidFill>
                  <a:schemeClr val="tx1"/>
                </a:solidFill>
                <a:effectLst/>
                <a:latin typeface="+mn-lt"/>
                <a:ea typeface="+mn-ea"/>
                <a:cs typeface="+mn-cs"/>
              </a:rPr>
              <a:t>vida</a:t>
            </a:r>
            <a:r>
              <a:rPr lang="en-US" sz="1200" kern="1200" dirty="0">
                <a:solidFill>
                  <a:schemeClr val="tx1"/>
                </a:solidFill>
                <a:effectLst/>
                <a:latin typeface="+mn-lt"/>
                <a:ea typeface="+mn-ea"/>
                <a:cs typeface="+mn-cs"/>
              </a:rPr>
              <a:t> y la Libertad”, and in my view represent the ways in which incarcerated persons are drawing on deep traditions of creativity and artistry to communicate messages of hope, resistance, and environmental justice even under conditions of total institutional surveillance and racist state violence. Prisoners like Ruiz Gomez are leading the movement for EJ and abolition to new and inspiring heights. Thank you.</a:t>
            </a:r>
            <a:endParaRPr lang="en-US" dirty="0"/>
          </a:p>
        </p:txBody>
      </p:sp>
      <p:sp>
        <p:nvSpPr>
          <p:cNvPr id="4" name="Slide Number Placeholder 3"/>
          <p:cNvSpPr>
            <a:spLocks noGrp="1"/>
          </p:cNvSpPr>
          <p:nvPr>
            <p:ph type="sldNum" sz="quarter" idx="5"/>
          </p:nvPr>
        </p:nvSpPr>
        <p:spPr/>
        <p:txBody>
          <a:bodyPr/>
          <a:lstStyle/>
          <a:p>
            <a:fld id="{70CF3C04-6A0A-1E4C-9B89-FD09FEFEDC80}" type="slidenum">
              <a:rPr lang="en-US" smtClean="0"/>
              <a:t>38</a:t>
            </a:fld>
            <a:endParaRPr lang="en-US"/>
          </a:p>
        </p:txBody>
      </p:sp>
    </p:spTree>
    <p:extLst>
      <p:ext uri="{BB962C8B-B14F-4D97-AF65-F5344CB8AC3E}">
        <p14:creationId xmlns:p14="http://schemas.microsoft.com/office/powerpoint/2010/main" val="1469087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I argue that we might productively recast environmental injustice/racism </a:t>
            </a:r>
            <a:r>
              <a:rPr lang="en-US" sz="1200" i="1" kern="1200" dirty="0">
                <a:solidFill>
                  <a:schemeClr val="tx1"/>
                </a:solidFill>
                <a:effectLst/>
                <a:latin typeface="+mn-lt"/>
                <a:ea typeface="+mn-ea"/>
                <a:cs typeface="+mn-cs"/>
              </a:rPr>
              <a:t>as a form of warfare</a:t>
            </a:r>
            <a:r>
              <a:rPr lang="en-US" sz="1200" kern="1200" dirty="0">
                <a:solidFill>
                  <a:schemeClr val="tx1"/>
                </a:solidFill>
                <a:effectLst/>
                <a:latin typeface="+mn-lt"/>
                <a:ea typeface="+mn-ea"/>
                <a:cs typeface="+mn-cs"/>
              </a:rPr>
              <a:t> for three reasons: 1) it involves direct assaults by state and state-supported organizations on entire communities;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This </a:t>
            </a:r>
            <a:r>
              <a:rPr lang="en-US" sz="1200" kern="1200" dirty="0" err="1">
                <a:solidFill>
                  <a:schemeClr val="tx1"/>
                </a:solidFill>
                <a:effectLst/>
                <a:latin typeface="+mn-lt"/>
                <a:ea typeface="+mn-ea"/>
                <a:cs typeface="+mn-cs"/>
              </a:rPr>
              <a:t>phenemenon</a:t>
            </a:r>
            <a:r>
              <a:rPr lang="en-US" sz="1200" kern="1200" dirty="0">
                <a:solidFill>
                  <a:schemeClr val="tx1"/>
                </a:solidFill>
                <a:effectLst/>
                <a:latin typeface="+mn-lt"/>
                <a:ea typeface="+mn-ea"/>
                <a:cs typeface="+mn-cs"/>
              </a:rPr>
              <a:t> results in massive harm to those human communities and ecosystems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it is a practice designed to maintain the health of those populations that are highly valued—people who matter—at the expense of those whose lives matter less because they are differentially valued as such (that’s environmental privilege). This framing of environmental injustice is intended to offer an urgency-inducing way of thinking about the seriousness and long-term impacts of public policy and state-sponsored institutionalized violence, all of which are intensified in this era of rising fascism.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this framing facilitates is a grasp not just of the phenomenon of environmental privilege, but more importantly, how it is routinely weaponized. When we reframe environmental racism as warfare, then we can more clearly see how dominant institutions view those who suffer from and experience these ills, not as “environmental justice communities” or innocent people experiencing unfair environmental harms, but as </a:t>
            </a:r>
            <a:r>
              <a:rPr lang="en-US" sz="1200" i="1" kern="1200" dirty="0">
                <a:solidFill>
                  <a:schemeClr val="tx1"/>
                </a:solidFill>
                <a:effectLst/>
                <a:latin typeface="+mn-lt"/>
                <a:ea typeface="+mn-ea"/>
                <a:cs typeface="+mn-cs"/>
              </a:rPr>
              <a:t>targets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enemies</a:t>
            </a:r>
            <a:r>
              <a:rPr lang="en-US" sz="1200" kern="1200" dirty="0">
                <a:solidFill>
                  <a:schemeClr val="tx1"/>
                </a:solidFill>
                <a:effectLst/>
                <a:latin typeface="+mn-lt"/>
                <a:ea typeface="+mn-ea"/>
                <a:cs typeface="+mn-cs"/>
              </a:rPr>
              <a:t> whose communities, bodies, territories, and identities must be contained, neutralized, and frequently destroyed.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CF3C04-6A0A-1E4C-9B89-FD09FEFEDC80}" type="slidenum">
              <a:rPr lang="en-US" smtClean="0"/>
              <a:t>47</a:t>
            </a:fld>
            <a:endParaRPr lang="en-US"/>
          </a:p>
        </p:txBody>
      </p:sp>
    </p:spTree>
    <p:extLst>
      <p:ext uri="{BB962C8B-B14F-4D97-AF65-F5344CB8AC3E}">
        <p14:creationId xmlns:p14="http://schemas.microsoft.com/office/powerpoint/2010/main" val="3879100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E453B09-DFC9-184F-8771-29AFC43FA3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6B80B9EF-24EA-E34F-BED1-F72082EEDE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788A6EF4-2721-D844-B056-26BD92B5E9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7B2215-4119-2047-B340-B4B6750F0C10}" type="slidenum">
              <a:rPr lang="en-US" altLang="en-US" smtClean="0">
                <a:latin typeface="Arial" panose="020B0604020202020204" pitchFamily="34" charset="0"/>
              </a:rPr>
              <a:pPr>
                <a:spcBef>
                  <a:spcPct val="0"/>
                </a:spcBef>
              </a:pPr>
              <a:t>48</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53916488-A6B3-0E4F-9F70-635C89B816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EC908C7-C680-2E40-8CB9-5E750EEF6822}"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33794" name="Rectangle 2">
            <a:extLst>
              <a:ext uri="{FF2B5EF4-FFF2-40B4-BE49-F238E27FC236}">
                <a16:creationId xmlns:a16="http://schemas.microsoft.com/office/drawing/2014/main" id="{40EDA7BC-E93D-2743-B3AA-0B0AA23EF5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60FC6B21-7B38-2246-8A37-0ECF9858FF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31">
            <a:extLst>
              <a:ext uri="{FF2B5EF4-FFF2-40B4-BE49-F238E27FC236}">
                <a16:creationId xmlns:a16="http://schemas.microsoft.com/office/drawing/2014/main" id="{F144F923-0EDC-A347-80BE-1D47516404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E69ABD-546B-6A4B-A92A-960E73ABF4A8}"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3D8BB95A-C066-8946-81D8-158E58494F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AA96B6BB-5123-BE4A-8ED9-E3E92E274F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Much of the EJ movement fights against locally unwanted land uses (LULUs)—incinerators, landfills, waste dumps, Superfund sites, coal fired power plants,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BUT it is also a movement that is fighting FOR clean air, land, water, and democracy.</a:t>
            </a:r>
            <a:endParaRPr lang="en-US" altLang="en-US" b="1"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576482C0-4C81-1242-9F91-3BE7EF23FF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D7CF1B-A983-F941-B0F7-03C662C2ED96}"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7631FE83-BE93-3D41-B004-A4BFAD90D4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A5A8E285-68C2-1447-9064-849B9295D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MS Pゴシック" pitchFamily="-92" charset="-128"/>
              </a:rPr>
              <a:t>Historic protest against PCB landfill expansion, Warren County, NC, 1982</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53A9D2C-0887-EB47-BEE7-7CB904FB4D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FB14B847-BD32-D549-9E31-9378403F00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This UCSB Administration has yet to support the traditional custodians of these lands, Chumash people and Indigenous students, through their continued support of the Thirty Meter Telescope atop Mauna Kea. We also know that UCSB continues to hold human remains of Chumash ancestors with no clear plans of repatriation. </a:t>
            </a:r>
          </a:p>
        </p:txBody>
      </p:sp>
      <p:sp>
        <p:nvSpPr>
          <p:cNvPr id="28675" name="Slide Number Placeholder 3">
            <a:extLst>
              <a:ext uri="{FF2B5EF4-FFF2-40B4-BE49-F238E27FC236}">
                <a16:creationId xmlns:a16="http://schemas.microsoft.com/office/drawing/2014/main" id="{9B75B146-781A-B148-BBAA-E415D1C59C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841AE4-F3A6-274C-B32B-9687D0A6464B}" type="slidenum">
              <a:rPr lang="en-US" altLang="en-US" smtClean="0"/>
              <a:pPr/>
              <a:t>11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CD756112-8DF1-9F44-93EB-4F439872EC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320FAD1-3AB6-5C41-A236-43BB8C469DCC}"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399B628C-A9A7-BE45-BC6D-BBDE1350D864}"/>
              </a:ext>
            </a:extLst>
          </p:cNvPr>
          <p:cNvSpPr>
            <a:spLocks noChangeArrowheads="1" noTextEdit="1"/>
          </p:cNvSpPr>
          <p:nvPr>
            <p:ph type="sldImg"/>
          </p:nvPr>
        </p:nvSpPr>
        <p:spPr bwMode="auto">
          <a:solidFill>
            <a:srgbClr val="FFFFFF"/>
          </a:solidFill>
          <a:ln>
            <a:solidFill>
              <a:srgbClr val="000000"/>
            </a:solidFill>
            <a:miter lim="800000"/>
            <a:headEnd/>
            <a:tailEnd/>
          </a:ln>
        </p:spPr>
      </p:sp>
      <p:sp>
        <p:nvSpPr>
          <p:cNvPr id="44035" name="Rectangle 3">
            <a:extLst>
              <a:ext uri="{FF2B5EF4-FFF2-40B4-BE49-F238E27FC236}">
                <a16:creationId xmlns:a16="http://schemas.microsoft.com/office/drawing/2014/main" id="{9A0E7ADE-2DFA-C641-B0EF-367B62209979}"/>
              </a:ext>
            </a:extLst>
          </p:cNvPr>
          <p:cNvSpPr>
            <a:spLocks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DCF2A386-CC26-E94D-B9C2-8504F32520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34C64E-1065-7747-B640-5528B4332FEB}"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
        <p:nvSpPr>
          <p:cNvPr id="97282" name="Rectangle 1026">
            <a:extLst>
              <a:ext uri="{FF2B5EF4-FFF2-40B4-BE49-F238E27FC236}">
                <a16:creationId xmlns:a16="http://schemas.microsoft.com/office/drawing/2014/main" id="{51DC2BC6-0888-2B46-B427-D52888AAAC77}"/>
              </a:ext>
            </a:extLst>
          </p:cNvPr>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1027">
            <a:extLst>
              <a:ext uri="{FF2B5EF4-FFF2-40B4-BE49-F238E27FC236}">
                <a16:creationId xmlns:a16="http://schemas.microsoft.com/office/drawing/2014/main" id="{276F9BF3-B627-9848-B6AF-DF40CBDCFF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4294109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302872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02822A3-A95E-4E45-887E-70A9FEDB40C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2940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8D0EF6F-CB8D-564E-B869-4C13523BB948}"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830726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8D0EF6F-CB8D-564E-B869-4C13523BB948}"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02822A3-A95E-4E45-887E-70A9FEDB40C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2217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8D0EF6F-CB8D-564E-B869-4C13523BB948}"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2512770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2010618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30479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288231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D0EF6F-CB8D-564E-B869-4C13523BB948}" type="datetimeFigureOut">
              <a:rPr lang="en-US" smtClean="0"/>
              <a:t>4/20/22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204395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D0EF6F-CB8D-564E-B869-4C13523BB948}"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212056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0EF6F-CB8D-564E-B869-4C13523BB948}" type="datetimeFigureOut">
              <a:rPr lang="en-US" smtClean="0"/>
              <a:t>4/20/22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2996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D0EF6F-CB8D-564E-B869-4C13523BB948}" type="datetimeFigureOut">
              <a:rPr lang="en-US" smtClean="0"/>
              <a:t>4/20/22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103396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0EF6F-CB8D-564E-B869-4C13523BB948}" type="datetimeFigureOut">
              <a:rPr lang="en-US" smtClean="0"/>
              <a:t>4/20/22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83640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D0EF6F-CB8D-564E-B869-4C13523BB948}"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355007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D0EF6F-CB8D-564E-B869-4C13523BB948}" type="datetimeFigureOut">
              <a:rPr lang="en-US" smtClean="0"/>
              <a:t>4/20/22</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02822A3-A95E-4E45-887E-70A9FEDB40C6}" type="slidenum">
              <a:rPr lang="en-US" smtClean="0"/>
              <a:t>‹#›</a:t>
            </a:fld>
            <a:endParaRPr lang="en-US"/>
          </a:p>
        </p:txBody>
      </p:sp>
    </p:spTree>
    <p:extLst>
      <p:ext uri="{BB962C8B-B14F-4D97-AF65-F5344CB8AC3E}">
        <p14:creationId xmlns:p14="http://schemas.microsoft.com/office/powerpoint/2010/main" val="198513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8D0EF6F-CB8D-564E-B869-4C13523BB948}" type="datetimeFigureOut">
              <a:rPr lang="en-US" smtClean="0"/>
              <a:t>4/20/22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02822A3-A95E-4E45-887E-70A9FEDB40C6}" type="slidenum">
              <a:rPr lang="en-US" smtClean="0"/>
              <a:t>‹#›</a:t>
            </a:fld>
            <a:endParaRPr lang="en-US"/>
          </a:p>
        </p:txBody>
      </p:sp>
    </p:spTree>
    <p:extLst>
      <p:ext uri="{BB962C8B-B14F-4D97-AF65-F5344CB8AC3E}">
        <p14:creationId xmlns:p14="http://schemas.microsoft.com/office/powerpoint/2010/main" val="411232104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mailto:pellow@es.ucsb.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7A37-3DB5-4D4D-9D60-C67CFC2B4A7D}"/>
              </a:ext>
            </a:extLst>
          </p:cNvPr>
          <p:cNvSpPr>
            <a:spLocks noGrp="1"/>
          </p:cNvSpPr>
          <p:nvPr>
            <p:ph type="ctrTitle"/>
          </p:nvPr>
        </p:nvSpPr>
        <p:spPr>
          <a:xfrm>
            <a:off x="268941" y="609601"/>
            <a:ext cx="11349318" cy="2819400"/>
          </a:xfrm>
        </p:spPr>
        <p:txBody>
          <a:bodyPr>
            <a:normAutofit/>
          </a:bodyPr>
          <a:lstStyle/>
          <a:p>
            <a:pPr algn="ctr"/>
            <a:r>
              <a:rPr lang="en-US" sz="3600" b="1" dirty="0"/>
              <a:t>Why Environmental Justice Matters for us All</a:t>
            </a:r>
            <a:br>
              <a:rPr lang="en-US" dirty="0"/>
            </a:br>
            <a:endParaRPr lang="en-US" dirty="0"/>
          </a:p>
        </p:txBody>
      </p:sp>
      <p:sp>
        <p:nvSpPr>
          <p:cNvPr id="3" name="Subtitle 2">
            <a:extLst>
              <a:ext uri="{FF2B5EF4-FFF2-40B4-BE49-F238E27FC236}">
                <a16:creationId xmlns:a16="http://schemas.microsoft.com/office/drawing/2014/main" id="{A7600302-1237-B540-BF6D-DCB5E46F62FA}"/>
              </a:ext>
            </a:extLst>
          </p:cNvPr>
          <p:cNvSpPr>
            <a:spLocks noGrp="1"/>
          </p:cNvSpPr>
          <p:nvPr>
            <p:ph type="subTitle" idx="1"/>
          </p:nvPr>
        </p:nvSpPr>
        <p:spPr>
          <a:xfrm>
            <a:off x="735107" y="4392707"/>
            <a:ext cx="10769506" cy="1510956"/>
          </a:xfrm>
        </p:spPr>
        <p:txBody>
          <a:bodyPr>
            <a:noAutofit/>
          </a:bodyPr>
          <a:lstStyle/>
          <a:p>
            <a:pPr algn="ctr"/>
            <a:r>
              <a:rPr lang="en-US" sz="2800" dirty="0">
                <a:latin typeface="Times New Roman" panose="02020603050405020304" pitchFamily="18" charset="0"/>
                <a:cs typeface="Times New Roman" panose="02020603050405020304" pitchFamily="18" charset="0"/>
              </a:rPr>
              <a:t>David N. Pellow</a:t>
            </a:r>
          </a:p>
          <a:p>
            <a:pPr algn="ctr"/>
            <a:r>
              <a:rPr lang="en-US" sz="2800" dirty="0">
                <a:latin typeface="Times New Roman" panose="02020603050405020304" pitchFamily="18" charset="0"/>
                <a:cs typeface="Times New Roman" panose="02020603050405020304" pitchFamily="18" charset="0"/>
              </a:rPr>
              <a:t>UC AMP</a:t>
            </a:r>
          </a:p>
          <a:p>
            <a:pPr algn="ctr"/>
            <a:r>
              <a:rPr lang="en-US" sz="2800" dirty="0">
                <a:latin typeface="Times New Roman" panose="02020603050405020304" pitchFamily="18" charset="0"/>
                <a:cs typeface="Times New Roman" panose="02020603050405020304" pitchFamily="18" charset="0"/>
              </a:rPr>
              <a:t>April 26, 2022</a:t>
            </a:r>
          </a:p>
        </p:txBody>
      </p:sp>
    </p:spTree>
    <p:extLst>
      <p:ext uri="{BB962C8B-B14F-4D97-AF65-F5344CB8AC3E}">
        <p14:creationId xmlns:p14="http://schemas.microsoft.com/office/powerpoint/2010/main" val="174205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57B1-64E5-0649-9C76-30E2F180633B}"/>
              </a:ext>
            </a:extLst>
          </p:cNvPr>
          <p:cNvSpPr>
            <a:spLocks noGrp="1"/>
          </p:cNvSpPr>
          <p:nvPr>
            <p:ph type="title"/>
          </p:nvPr>
        </p:nvSpPr>
        <p:spPr/>
        <p:txBody>
          <a:bodyPr>
            <a:normAutofit/>
          </a:bodyPr>
          <a:lstStyle/>
          <a:p>
            <a:pPr>
              <a:defRPr/>
            </a:pPr>
            <a:r>
              <a:rPr lang="en-US" dirty="0"/>
              <a:t>ASIAN PACIFIC ENVIRONMENTAL NETWORK</a:t>
            </a:r>
          </a:p>
        </p:txBody>
      </p:sp>
      <p:pic>
        <p:nvPicPr>
          <p:cNvPr id="21506" name="Content Placeholder 3" descr="APEN protest.jpg">
            <a:extLst>
              <a:ext uri="{FF2B5EF4-FFF2-40B4-BE49-F238E27FC236}">
                <a16:creationId xmlns:a16="http://schemas.microsoft.com/office/drawing/2014/main" id="{F37AA569-6574-F64A-9B07-C0B9D1BD42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944" b="10944"/>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2095-0A64-2F42-90D4-596BD6A43F9D}"/>
              </a:ext>
            </a:extLst>
          </p:cNvPr>
          <p:cNvSpPr>
            <a:spLocks noGrp="1"/>
          </p:cNvSpPr>
          <p:nvPr>
            <p:ph type="title"/>
          </p:nvPr>
        </p:nvSpPr>
        <p:spPr/>
        <p:txBody>
          <a:bodyPr/>
          <a:lstStyle/>
          <a:p>
            <a:pPr>
              <a:defRPr/>
            </a:pPr>
            <a:r>
              <a:rPr lang="en-US" dirty="0"/>
              <a:t>Mauna Kea protest</a:t>
            </a:r>
          </a:p>
        </p:txBody>
      </p:sp>
      <p:pic>
        <p:nvPicPr>
          <p:cNvPr id="27650" name="Content Placeholder 4">
            <a:extLst>
              <a:ext uri="{FF2B5EF4-FFF2-40B4-BE49-F238E27FC236}">
                <a16:creationId xmlns:a16="http://schemas.microsoft.com/office/drawing/2014/main" id="{3201B595-6109-3A47-B584-5F9730E878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52714" y="1554163"/>
            <a:ext cx="7038975" cy="4525962"/>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7B2D-E25C-9A43-A4C1-8FDE7E056098}"/>
              </a:ext>
            </a:extLst>
          </p:cNvPr>
          <p:cNvSpPr>
            <a:spLocks noGrp="1"/>
          </p:cNvSpPr>
          <p:nvPr>
            <p:ph type="title"/>
          </p:nvPr>
        </p:nvSpPr>
        <p:spPr/>
        <p:txBody>
          <a:bodyPr>
            <a:normAutofit/>
          </a:bodyPr>
          <a:lstStyle/>
          <a:p>
            <a:pPr>
              <a:defRPr/>
            </a:pPr>
            <a:r>
              <a:rPr lang="en-US" dirty="0"/>
              <a:t>CAUSE—CENTRAL COAST ALLIANCE UNITED FOR A SUSTAINABLE ECONOMY</a:t>
            </a:r>
          </a:p>
        </p:txBody>
      </p:sp>
      <p:pic>
        <p:nvPicPr>
          <p:cNvPr id="29698" name="Content Placeholder 3" descr="CAUSE.jpg">
            <a:extLst>
              <a:ext uri="{FF2B5EF4-FFF2-40B4-BE49-F238E27FC236}">
                <a16:creationId xmlns:a16="http://schemas.microsoft.com/office/drawing/2014/main" id="{B1FB4909-ABBC-D141-89C9-61002EE1A4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924" b="10924"/>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2078-F024-CE4C-9F37-AFDC46084DA3}"/>
              </a:ext>
            </a:extLst>
          </p:cNvPr>
          <p:cNvSpPr>
            <a:spLocks noGrp="1"/>
          </p:cNvSpPr>
          <p:nvPr>
            <p:ph type="title"/>
          </p:nvPr>
        </p:nvSpPr>
        <p:spPr/>
        <p:txBody>
          <a:bodyPr>
            <a:normAutofit/>
          </a:bodyPr>
          <a:lstStyle/>
          <a:p>
            <a:pPr>
              <a:defRPr/>
            </a:pPr>
            <a:r>
              <a:rPr lang="en-US" dirty="0"/>
              <a:t>Will Allen, Growing Power, Milwaukee</a:t>
            </a:r>
          </a:p>
        </p:txBody>
      </p:sp>
      <p:pic>
        <p:nvPicPr>
          <p:cNvPr id="22530" name="Content Placeholder 4" descr="Will Allen of Growing Power.jpg">
            <a:extLst>
              <a:ext uri="{FF2B5EF4-FFF2-40B4-BE49-F238E27FC236}">
                <a16:creationId xmlns:a16="http://schemas.microsoft.com/office/drawing/2014/main" id="{34F907EB-4304-5D40-8E26-6E6109E244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042" r="-13042"/>
          <a:stretch>
            <a:fillRect/>
          </a:stretch>
        </p:blipFill>
        <p:spPr>
          <a:xfrm>
            <a:off x="1828800" y="1295400"/>
            <a:ext cx="8686800" cy="51816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3AA3AC4-2A97-5C41-8D7C-F1D2695D9B3B}"/>
              </a:ext>
            </a:extLst>
          </p:cNvPr>
          <p:cNvSpPr>
            <a:spLocks noGrp="1" noChangeArrowheads="1"/>
          </p:cNvSpPr>
          <p:nvPr>
            <p:ph type="title"/>
          </p:nvPr>
        </p:nvSpPr>
        <p:spPr>
          <a:xfrm>
            <a:off x="2133600" y="381000"/>
            <a:ext cx="9628094" cy="1371600"/>
          </a:xfrm>
        </p:spPr>
        <p:txBody>
          <a:bodyPr/>
          <a:lstStyle/>
          <a:p>
            <a:pPr eaLnBrk="1" hangingPunct="1">
              <a:defRPr/>
            </a:pPr>
            <a:r>
              <a:rPr lang="en-US" b="1" dirty="0">
                <a:latin typeface="Times New Roman" panose="02020603050405020304" pitchFamily="18" charset="0"/>
                <a:cs typeface="Times New Roman" panose="02020603050405020304" pitchFamily="18" charset="0"/>
              </a:rPr>
              <a:t>Research on Environmental Inequalities</a:t>
            </a:r>
          </a:p>
        </p:txBody>
      </p:sp>
      <p:sp>
        <p:nvSpPr>
          <p:cNvPr id="43010" name="Rectangle 3">
            <a:extLst>
              <a:ext uri="{FF2B5EF4-FFF2-40B4-BE49-F238E27FC236}">
                <a16:creationId xmlns:a16="http://schemas.microsoft.com/office/drawing/2014/main" id="{0298BDD2-3C05-FE44-BF57-EEEC1A88C4BB}"/>
              </a:ext>
            </a:extLst>
          </p:cNvPr>
          <p:cNvSpPr>
            <a:spLocks noGrp="1"/>
          </p:cNvSpPr>
          <p:nvPr>
            <p:ph idx="1"/>
          </p:nvPr>
        </p:nvSpPr>
        <p:spPr>
          <a:xfrm>
            <a:off x="1905000" y="1752600"/>
            <a:ext cx="8458200" cy="4343400"/>
          </a:xfrm>
        </p:spPr>
        <p:txBody>
          <a:bodyPr/>
          <a:lstStyle/>
          <a:p>
            <a:pPr eaLnBrk="1" hangingPunct="1">
              <a:lnSpc>
                <a:spcPct val="80000"/>
              </a:lnSpc>
            </a:pPr>
            <a:r>
              <a:rPr lang="en-US" altLang="en-US" sz="2800" dirty="0">
                <a:latin typeface="Times New Roman" panose="02020603050405020304" pitchFamily="18" charset="0"/>
                <a:ea typeface="ＭＳ Ｐゴシック" panose="020B0600070205080204" pitchFamily="34" charset="-128"/>
              </a:rPr>
              <a:t>Empirical evidence of the correlation between race, class, immigration status and exposure or proximity to pollutants (since the early 1970s). This thesis is supported by hundreds of studies.</a:t>
            </a:r>
          </a:p>
          <a:p>
            <a:pPr eaLnBrk="1" hangingPunct="1">
              <a:lnSpc>
                <a:spcPct val="80000"/>
              </a:lnSpc>
            </a:pPr>
            <a:r>
              <a:rPr lang="en-US" altLang="en-US" sz="2800" dirty="0">
                <a:latin typeface="Times New Roman" panose="02020603050405020304" pitchFamily="18" charset="0"/>
                <a:ea typeface="ＭＳ Ｐゴシック" panose="020B0600070205080204" pitchFamily="34" charset="-128"/>
              </a:rPr>
              <a:t>Communities of color and poor communities face disproportionate environmental risk and exposure</a:t>
            </a:r>
          </a:p>
          <a:p>
            <a:pPr eaLnBrk="1" hangingPunct="1">
              <a:lnSpc>
                <a:spcPct val="80000"/>
              </a:lnSpc>
            </a:pPr>
            <a:r>
              <a:rPr lang="en-US" altLang="en-US" sz="2800" dirty="0">
                <a:latin typeface="Times New Roman" panose="02020603050405020304" pitchFamily="18" charset="0"/>
                <a:ea typeface="ＭＳ Ｐゴシック" panose="020B0600070205080204" pitchFamily="34" charset="-128"/>
              </a:rPr>
              <a:t>Analyzes political responses to environmental inequalities (e.g., environmental justice movement)</a:t>
            </a:r>
          </a:p>
          <a:p>
            <a:pPr eaLnBrk="1" hangingPunct="1">
              <a:lnSpc>
                <a:spcPct val="8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6955ED5-9A30-BE41-A899-C04E3E607116}"/>
              </a:ext>
            </a:extLst>
          </p:cNvPr>
          <p:cNvSpPr>
            <a:spLocks noGrp="1" noChangeArrowheads="1"/>
          </p:cNvSpPr>
          <p:nvPr>
            <p:ph type="title"/>
          </p:nvPr>
        </p:nvSpPr>
        <p:spPr/>
        <p:txBody>
          <a:bodyPr>
            <a:normAutofit/>
          </a:bodyPr>
          <a:lstStyle/>
          <a:p>
            <a:pPr eaLnBrk="1" hangingPunct="1">
              <a:defRPr/>
            </a:pPr>
            <a:r>
              <a:rPr lang="ja-JP" altLang="en-US" b="1">
                <a:latin typeface="Times New Roman" panose="02020603050405020304" pitchFamily="18" charset="0"/>
                <a:ea typeface="MS Pゴシック" charset="0"/>
                <a:cs typeface="Times New Roman" panose="02020603050405020304" pitchFamily="18" charset="0"/>
              </a:rPr>
              <a:t>“</a:t>
            </a:r>
            <a:r>
              <a:rPr lang="en-US" b="1" dirty="0">
                <a:latin typeface="Times New Roman" panose="02020603050405020304" pitchFamily="18" charset="0"/>
                <a:ea typeface="MS Pゴシック" charset="0"/>
                <a:cs typeface="Times New Roman" panose="02020603050405020304" pitchFamily="18" charset="0"/>
              </a:rPr>
              <a:t>Minority Move-in</a:t>
            </a:r>
            <a:r>
              <a:rPr lang="ja-JP" altLang="en-US" b="1">
                <a:latin typeface="Times New Roman" panose="02020603050405020304" pitchFamily="18" charset="0"/>
                <a:ea typeface="MS Pゴシック" charset="0"/>
                <a:cs typeface="Times New Roman" panose="02020603050405020304" pitchFamily="18" charset="0"/>
              </a:rPr>
              <a:t>”</a:t>
            </a:r>
            <a:r>
              <a:rPr lang="en-US" b="1" dirty="0">
                <a:latin typeface="Times New Roman" panose="02020603050405020304" pitchFamily="18" charset="0"/>
                <a:ea typeface="MS Pゴシック" charset="0"/>
                <a:cs typeface="Times New Roman" panose="02020603050405020304" pitchFamily="18" charset="0"/>
              </a:rPr>
              <a:t> Hypothesis</a:t>
            </a:r>
          </a:p>
        </p:txBody>
      </p:sp>
      <p:sp>
        <p:nvSpPr>
          <p:cNvPr id="92162" name="Rectangle 3">
            <a:extLst>
              <a:ext uri="{FF2B5EF4-FFF2-40B4-BE49-F238E27FC236}">
                <a16:creationId xmlns:a16="http://schemas.microsoft.com/office/drawing/2014/main" id="{5860C69D-BCE6-654B-BDA3-7D7DE742050F}"/>
              </a:ext>
            </a:extLst>
          </p:cNvPr>
          <p:cNvSpPr>
            <a:spLocks noGrp="1"/>
          </p:cNvSpPr>
          <p:nvPr>
            <p:ph type="body" idx="1"/>
          </p:nvPr>
        </p:nvSpPr>
        <p:spPr>
          <a:xfrm>
            <a:off x="1828800" y="1554164"/>
            <a:ext cx="8686800" cy="5303837"/>
          </a:xfrm>
        </p:spPr>
        <p:txBody>
          <a:bodyPr/>
          <a:lstStyle/>
          <a:p>
            <a:pPr>
              <a:lnSpc>
                <a:spcPct val="90000"/>
              </a:lnSpc>
              <a:spcAft>
                <a:spcPts val="200"/>
              </a:spcAft>
              <a:defRPr/>
            </a:pPr>
            <a:r>
              <a:rPr lang="en-US" altLang="en-US" sz="2800" dirty="0">
                <a:latin typeface="Times New Roman" panose="02020603050405020304" pitchFamily="18" charset="0"/>
                <a:ea typeface="MS Pゴシック" pitchFamily="-92" charset="-128"/>
              </a:rPr>
              <a:t>the idea that perhaps environmental racism is the result of people of color moving into areas where hazardous industries are located, rather than the other way around</a:t>
            </a:r>
          </a:p>
          <a:p>
            <a:pPr>
              <a:lnSpc>
                <a:spcPct val="90000"/>
              </a:lnSpc>
              <a:spcAft>
                <a:spcPts val="200"/>
              </a:spcAft>
              <a:buNone/>
              <a:defRPr/>
            </a:pPr>
            <a:r>
              <a:rPr lang="en-US" altLang="en-US" sz="1600" dirty="0">
                <a:latin typeface="Times New Roman" panose="02020603050405020304" pitchFamily="18" charset="0"/>
                <a:ea typeface="MS Pゴシック" pitchFamily="-92" charset="-128"/>
              </a:rPr>
              <a:t>		</a:t>
            </a:r>
          </a:p>
          <a:p>
            <a:pPr marL="0" indent="0">
              <a:buNone/>
              <a:defRPr/>
            </a:pPr>
            <a:endParaRPr lang="en-US" dirty="0"/>
          </a:p>
          <a:p>
            <a:pPr>
              <a:lnSpc>
                <a:spcPct val="90000"/>
              </a:lnSpc>
              <a:spcAft>
                <a:spcPts val="600"/>
              </a:spcAft>
              <a:buNone/>
              <a:defRPr/>
            </a:pPr>
            <a:r>
              <a:rPr lang="en-US" altLang="en-US" dirty="0">
                <a:latin typeface="Times New Roman" panose="02020603050405020304" pitchFamily="18" charset="0"/>
                <a:ea typeface="MS Pゴシック" pitchFamily="-92" charset="-128"/>
              </a:rPr>
              <a:t>.</a:t>
            </a:r>
            <a:endParaRPr lang="en-US" altLang="en-US" sz="2800" dirty="0">
              <a:latin typeface="Times New Roman" panose="02020603050405020304" pitchFamily="18" charset="0"/>
              <a:ea typeface="MS Pゴシック" pitchFamily="-92" charset="-128"/>
            </a:endParaRPr>
          </a:p>
          <a:p>
            <a:pPr>
              <a:lnSpc>
                <a:spcPct val="90000"/>
              </a:lnSpc>
              <a:spcAft>
                <a:spcPts val="600"/>
              </a:spcAft>
              <a:buNone/>
              <a:defRPr/>
            </a:pPr>
            <a:endParaRPr lang="en-US" altLang="en-US" sz="900" dirty="0">
              <a:latin typeface="Times New Roman" panose="02020603050405020304" pitchFamily="18" charset="0"/>
              <a:ea typeface="MS Pゴシック" pitchFamily="-92" charset="-128"/>
            </a:endParaRPr>
          </a:p>
          <a:p>
            <a:pPr eaLnBrk="1" hangingPunct="1">
              <a:lnSpc>
                <a:spcPct val="90000"/>
              </a:lnSpc>
              <a:defRPr/>
            </a:pPr>
            <a:endParaRPr lang="en-US" altLang="en-US" sz="900" dirty="0">
              <a:latin typeface="Times New Roman" panose="02020603050405020304" pitchFamily="18" charset="0"/>
              <a:ea typeface="MS Pゴシック" pitchFamily="-92"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6955ED5-9A30-BE41-A899-C04E3E607116}"/>
              </a:ext>
            </a:extLst>
          </p:cNvPr>
          <p:cNvSpPr>
            <a:spLocks noGrp="1" noChangeArrowheads="1"/>
          </p:cNvSpPr>
          <p:nvPr>
            <p:ph type="title"/>
          </p:nvPr>
        </p:nvSpPr>
        <p:spPr/>
        <p:txBody>
          <a:bodyPr>
            <a:normAutofit/>
          </a:bodyPr>
          <a:lstStyle/>
          <a:p>
            <a:pPr eaLnBrk="1" hangingPunct="1">
              <a:defRPr/>
            </a:pPr>
            <a:r>
              <a:rPr lang="ja-JP" altLang="en-US" b="1">
                <a:latin typeface="Times New Roman" panose="02020603050405020304" pitchFamily="18" charset="0"/>
                <a:ea typeface="MS Pゴシック" charset="0"/>
                <a:cs typeface="Times New Roman" panose="02020603050405020304" pitchFamily="18" charset="0"/>
              </a:rPr>
              <a:t>“</a:t>
            </a:r>
            <a:r>
              <a:rPr lang="en-US" b="1" dirty="0">
                <a:latin typeface="Times New Roman" panose="02020603050405020304" pitchFamily="18" charset="0"/>
                <a:ea typeface="MS Pゴシック" charset="0"/>
                <a:cs typeface="Times New Roman" panose="02020603050405020304" pitchFamily="18" charset="0"/>
              </a:rPr>
              <a:t>Minority Move-in</a:t>
            </a:r>
            <a:r>
              <a:rPr lang="ja-JP" altLang="en-US" b="1">
                <a:latin typeface="Times New Roman" panose="02020603050405020304" pitchFamily="18" charset="0"/>
                <a:ea typeface="MS Pゴシック" charset="0"/>
                <a:cs typeface="Times New Roman" panose="02020603050405020304" pitchFamily="18" charset="0"/>
              </a:rPr>
              <a:t>”</a:t>
            </a:r>
            <a:r>
              <a:rPr lang="en-US" b="1" dirty="0">
                <a:latin typeface="Times New Roman" panose="02020603050405020304" pitchFamily="18" charset="0"/>
                <a:ea typeface="MS Pゴシック" charset="0"/>
                <a:cs typeface="Times New Roman" panose="02020603050405020304" pitchFamily="18" charset="0"/>
              </a:rPr>
              <a:t> Hypothesis</a:t>
            </a:r>
          </a:p>
        </p:txBody>
      </p:sp>
      <p:sp>
        <p:nvSpPr>
          <p:cNvPr id="92162" name="Rectangle 3">
            <a:extLst>
              <a:ext uri="{FF2B5EF4-FFF2-40B4-BE49-F238E27FC236}">
                <a16:creationId xmlns:a16="http://schemas.microsoft.com/office/drawing/2014/main" id="{5860C69D-BCE6-654B-BDA3-7D7DE742050F}"/>
              </a:ext>
            </a:extLst>
          </p:cNvPr>
          <p:cNvSpPr>
            <a:spLocks noGrp="1"/>
          </p:cNvSpPr>
          <p:nvPr>
            <p:ph type="body" idx="1"/>
          </p:nvPr>
        </p:nvSpPr>
        <p:spPr>
          <a:xfrm>
            <a:off x="1828800" y="1554164"/>
            <a:ext cx="8686800" cy="5303837"/>
          </a:xfrm>
        </p:spPr>
        <p:txBody>
          <a:bodyPr>
            <a:normAutofit fontScale="47500" lnSpcReduction="20000"/>
          </a:bodyPr>
          <a:lstStyle/>
          <a:p>
            <a:pPr>
              <a:lnSpc>
                <a:spcPct val="90000"/>
              </a:lnSpc>
              <a:spcAft>
                <a:spcPts val="200"/>
              </a:spcAft>
              <a:defRPr/>
            </a:pPr>
            <a:r>
              <a:rPr lang="en-US" altLang="en-US" sz="5100" dirty="0">
                <a:latin typeface="Times New Roman" panose="02020603050405020304" pitchFamily="18" charset="0"/>
                <a:ea typeface="MS Pゴシック" pitchFamily="-92" charset="-128"/>
              </a:rPr>
              <a:t>the idea that perhaps environmental racism is the result of people of color moving into areas where hazardous industries are located, rather than the other way around</a:t>
            </a:r>
          </a:p>
          <a:p>
            <a:pPr>
              <a:lnSpc>
                <a:spcPct val="90000"/>
              </a:lnSpc>
              <a:spcAft>
                <a:spcPts val="200"/>
              </a:spcAft>
              <a:defRPr/>
            </a:pPr>
            <a:r>
              <a:rPr lang="en-US" altLang="en-US" sz="5100" i="1" u="sng" dirty="0">
                <a:latin typeface="Times New Roman" panose="02020603050405020304" pitchFamily="18" charset="0"/>
                <a:ea typeface="MS Pゴシック" pitchFamily="-92" charset="-128"/>
              </a:rPr>
              <a:t>Actually</a:t>
            </a:r>
            <a:r>
              <a:rPr lang="en-US" altLang="en-US" sz="5100" dirty="0">
                <a:latin typeface="Times New Roman" panose="02020603050405020304" pitchFamily="18" charset="0"/>
                <a:ea typeface="MS Pゴシック" pitchFamily="-92" charset="-128"/>
              </a:rPr>
              <a:t>: facilities tend to be located in communities that are already heavily nonwhite</a:t>
            </a:r>
          </a:p>
          <a:p>
            <a:pPr>
              <a:lnSpc>
                <a:spcPct val="90000"/>
              </a:lnSpc>
              <a:spcAft>
                <a:spcPts val="200"/>
              </a:spcAft>
              <a:defRPr/>
            </a:pPr>
            <a:r>
              <a:rPr lang="en-US" altLang="en-US" sz="5100" dirty="0">
                <a:latin typeface="Times New Roman" panose="02020603050405020304" pitchFamily="18" charset="0"/>
                <a:ea typeface="MS Pゴシック" pitchFamily="-92" charset="-128"/>
              </a:rPr>
              <a:t>Environmental/racial disparities increased after people of color move in. Discrimination and sociopolitical forces are most salient factors (translation: the hypothesis is wrong).</a:t>
            </a:r>
          </a:p>
          <a:p>
            <a:pPr>
              <a:lnSpc>
                <a:spcPct val="90000"/>
              </a:lnSpc>
              <a:spcAft>
                <a:spcPts val="200"/>
              </a:spcAft>
              <a:buNone/>
              <a:defRPr/>
            </a:pPr>
            <a:r>
              <a:rPr lang="en-US" altLang="en-US" sz="2400" dirty="0">
                <a:latin typeface="Times New Roman" panose="02020603050405020304" pitchFamily="18" charset="0"/>
                <a:ea typeface="MS Pゴシック" pitchFamily="-92" charset="-128"/>
              </a:rPr>
              <a:t>		</a:t>
            </a:r>
          </a:p>
          <a:p>
            <a:pPr marL="0" indent="0">
              <a:buNone/>
              <a:defRPr/>
            </a:pPr>
            <a:r>
              <a:rPr lang="en-US" sz="2800" dirty="0"/>
              <a:t>Source: Paul </a:t>
            </a:r>
            <a:r>
              <a:rPr lang="en-US" sz="2800" dirty="0" err="1"/>
              <a:t>Mohai</a:t>
            </a:r>
            <a:r>
              <a:rPr lang="en-US" sz="2800" dirty="0"/>
              <a:t> and Robin </a:t>
            </a:r>
            <a:r>
              <a:rPr lang="en-US" sz="2800" dirty="0" err="1"/>
              <a:t>Saha</a:t>
            </a:r>
            <a:r>
              <a:rPr lang="en-US" sz="2800" dirty="0"/>
              <a:t>. 2015. “Which came first, people or pollution? Assessing the disparate siting and post-siting demographic change hypotheses of environmental injustice.” </a:t>
            </a:r>
            <a:r>
              <a:rPr lang="en-US" sz="2800" i="1" dirty="0"/>
              <a:t>Environmental Research Letters</a:t>
            </a:r>
            <a:r>
              <a:rPr lang="en-US" sz="2800" dirty="0"/>
              <a:t> doi:10.1088/1748-9326/10/11/115008</a:t>
            </a:r>
          </a:p>
          <a:p>
            <a:pPr>
              <a:lnSpc>
                <a:spcPct val="90000"/>
              </a:lnSpc>
              <a:spcAft>
                <a:spcPts val="200"/>
              </a:spcAft>
              <a:defRPr/>
            </a:pPr>
            <a:endParaRPr lang="en-US" altLang="en-US" sz="2800" dirty="0">
              <a:latin typeface="Times New Roman" panose="02020603050405020304" pitchFamily="18" charset="0"/>
              <a:ea typeface="MS Pゴシック" pitchFamily="-92" charset="-128"/>
            </a:endParaRPr>
          </a:p>
          <a:p>
            <a:pPr>
              <a:lnSpc>
                <a:spcPct val="90000"/>
              </a:lnSpc>
              <a:spcAft>
                <a:spcPts val="200"/>
              </a:spcAft>
              <a:defRPr/>
            </a:pPr>
            <a:endParaRPr lang="en-US" altLang="en-US" sz="2800" dirty="0">
              <a:latin typeface="Times New Roman" panose="02020603050405020304" pitchFamily="18" charset="0"/>
              <a:ea typeface="MS Pゴシック" pitchFamily="-92" charset="-128"/>
            </a:endParaRPr>
          </a:p>
          <a:p>
            <a:pPr>
              <a:lnSpc>
                <a:spcPct val="90000"/>
              </a:lnSpc>
              <a:spcAft>
                <a:spcPts val="200"/>
              </a:spcAft>
              <a:buNone/>
              <a:defRPr/>
            </a:pPr>
            <a:r>
              <a:rPr lang="en-US" altLang="en-US" sz="1600" dirty="0">
                <a:latin typeface="Times New Roman" panose="02020603050405020304" pitchFamily="18" charset="0"/>
                <a:ea typeface="MS Pゴシック" pitchFamily="-92" charset="-128"/>
              </a:rPr>
              <a:t>		</a:t>
            </a:r>
          </a:p>
          <a:p>
            <a:pPr marL="0" indent="0">
              <a:buNone/>
              <a:defRPr/>
            </a:pPr>
            <a:endParaRPr lang="en-US" dirty="0"/>
          </a:p>
          <a:p>
            <a:pPr>
              <a:lnSpc>
                <a:spcPct val="90000"/>
              </a:lnSpc>
              <a:spcAft>
                <a:spcPts val="600"/>
              </a:spcAft>
              <a:buNone/>
              <a:defRPr/>
            </a:pPr>
            <a:r>
              <a:rPr lang="en-US" altLang="en-US" dirty="0">
                <a:latin typeface="Times New Roman" panose="02020603050405020304" pitchFamily="18" charset="0"/>
                <a:ea typeface="MS Pゴシック" pitchFamily="-92" charset="-128"/>
              </a:rPr>
              <a:t>.</a:t>
            </a:r>
            <a:endParaRPr lang="en-US" altLang="en-US" sz="2800" dirty="0">
              <a:latin typeface="Times New Roman" panose="02020603050405020304" pitchFamily="18" charset="0"/>
              <a:ea typeface="MS Pゴシック" pitchFamily="-92" charset="-128"/>
            </a:endParaRPr>
          </a:p>
          <a:p>
            <a:pPr>
              <a:lnSpc>
                <a:spcPct val="90000"/>
              </a:lnSpc>
              <a:spcAft>
                <a:spcPts val="600"/>
              </a:spcAft>
              <a:buNone/>
              <a:defRPr/>
            </a:pPr>
            <a:endParaRPr lang="en-US" altLang="en-US" sz="900" dirty="0">
              <a:latin typeface="Times New Roman" panose="02020603050405020304" pitchFamily="18" charset="0"/>
              <a:ea typeface="MS Pゴシック" pitchFamily="-92" charset="-128"/>
            </a:endParaRPr>
          </a:p>
          <a:p>
            <a:pPr eaLnBrk="1" hangingPunct="1">
              <a:lnSpc>
                <a:spcPct val="90000"/>
              </a:lnSpc>
              <a:defRPr/>
            </a:pPr>
            <a:endParaRPr lang="en-US" altLang="en-US" sz="900" dirty="0">
              <a:latin typeface="Times New Roman" panose="02020603050405020304" pitchFamily="18" charset="0"/>
              <a:ea typeface="MS Pゴシック" pitchFamily="-92" charset="-128"/>
            </a:endParaRPr>
          </a:p>
        </p:txBody>
      </p:sp>
    </p:spTree>
    <p:extLst>
      <p:ext uri="{BB962C8B-B14F-4D97-AF65-F5344CB8AC3E}">
        <p14:creationId xmlns:p14="http://schemas.microsoft.com/office/powerpoint/2010/main" val="4293217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809" y="274638"/>
            <a:ext cx="8721322" cy="1143000"/>
          </a:xfrm>
        </p:spPr>
        <p:txBody>
          <a:bodyPr>
            <a:normAutofit/>
          </a:bodyPr>
          <a:lstStyle/>
          <a:p>
            <a:r>
              <a:rPr lang="en-US" b="1" dirty="0">
                <a:latin typeface="Times New Roman" panose="02020603050405020304" pitchFamily="18" charset="0"/>
                <a:cs typeface="Times New Roman" panose="02020603050405020304" pitchFamily="18" charset="0"/>
              </a:rPr>
              <a:t>Prison Environmental Justice Project</a:t>
            </a:r>
          </a:p>
        </p:txBody>
      </p:sp>
      <p:sp>
        <p:nvSpPr>
          <p:cNvPr id="3" name="Content Placeholder 2"/>
          <p:cNvSpPr>
            <a:spLocks noGrp="1"/>
          </p:cNvSpPr>
          <p:nvPr>
            <p:ph idx="1"/>
          </p:nvPr>
        </p:nvSpPr>
        <p:spPr>
          <a:xfrm>
            <a:off x="2589212" y="1417638"/>
            <a:ext cx="8915400" cy="4493584"/>
          </a:xfrm>
        </p:spPr>
        <p:txBody>
          <a:bodyPr>
            <a:normAutofit/>
          </a:bodyPr>
          <a:lstStyle/>
          <a:p>
            <a:r>
              <a:rPr lang="en-US" sz="2800" dirty="0">
                <a:latin typeface="Times New Roman" panose="02020603050405020304" pitchFamily="18" charset="0"/>
                <a:cs typeface="Times New Roman" panose="02020603050405020304" pitchFamily="18" charset="0"/>
              </a:rPr>
              <a:t>Ongoing, multi-year study of the relationship between prisons, jails, detention centers in U.S. and around the world, and environmental justice concerns</a:t>
            </a:r>
          </a:p>
          <a:p>
            <a:r>
              <a:rPr lang="en-US" sz="2800" dirty="0">
                <a:latin typeface="Times New Roman" panose="02020603050405020304" pitchFamily="18" charset="0"/>
                <a:cs typeface="Times New Roman" panose="02020603050405020304" pitchFamily="18" charset="0"/>
              </a:rPr>
              <a:t>Research methods: content analysis, historical, interviews, participant observation, scholar-activist</a:t>
            </a:r>
          </a:p>
          <a:p>
            <a:r>
              <a:rPr lang="en-US" sz="2800" dirty="0">
                <a:latin typeface="Times New Roman" panose="02020603050405020304" pitchFamily="18" charset="0"/>
                <a:cs typeface="Times New Roman" panose="02020603050405020304" pitchFamily="18" charset="0"/>
              </a:rPr>
              <a:t>Phase I: U.S. focus; </a:t>
            </a:r>
          </a:p>
          <a:p>
            <a:r>
              <a:rPr lang="en-US" sz="2800" dirty="0">
                <a:latin typeface="Times New Roman" panose="02020603050405020304" pitchFamily="18" charset="0"/>
                <a:cs typeface="Times New Roman" panose="02020603050405020304" pitchFamily="18" charset="0"/>
              </a:rPr>
              <a:t>Phase II: international/global focus</a:t>
            </a:r>
          </a:p>
        </p:txBody>
      </p:sp>
    </p:spTree>
    <p:extLst>
      <p:ext uri="{BB962C8B-B14F-4D97-AF65-F5344CB8AC3E}">
        <p14:creationId xmlns:p14="http://schemas.microsoft.com/office/powerpoint/2010/main" val="2074873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7410" name="Content Placeholder 3" descr="Prison Ecology.png"/>
          <p:cNvPicPr>
            <a:picLocks noGrp="1" noChangeAspect="1"/>
          </p:cNvPicPr>
          <p:nvPr>
            <p:ph idx="1"/>
          </p:nvPr>
        </p:nvPicPr>
        <p:blipFill>
          <a:blip r:embed="rId3">
            <a:extLst>
              <a:ext uri="{28A0092B-C50C-407E-A947-70E740481C1C}">
                <a14:useLocalDpi xmlns:a14="http://schemas.microsoft.com/office/drawing/2010/main" val="0"/>
              </a:ext>
            </a:extLst>
          </a:blip>
          <a:srcRect l="-76292" r="-76292"/>
          <a:stretch>
            <a:fillRect/>
          </a:stretch>
        </p:blipFill>
        <p:spPr>
          <a:xfrm>
            <a:off x="-986118" y="240413"/>
            <a:ext cx="14164235" cy="6377174"/>
          </a:xfrm>
        </p:spPr>
      </p:pic>
    </p:spTree>
    <p:extLst>
      <p:ext uri="{BB962C8B-B14F-4D97-AF65-F5344CB8AC3E}">
        <p14:creationId xmlns:p14="http://schemas.microsoft.com/office/powerpoint/2010/main" val="262162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916B-D1B4-C944-A4FC-E895F332A5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7584F53-EA5B-F94F-BADD-4B4DB90061CE}"/>
              </a:ext>
            </a:extLst>
          </p:cNvPr>
          <p:cNvPicPr>
            <a:picLocks noGrp="1" noChangeAspect="1"/>
          </p:cNvPicPr>
          <p:nvPr>
            <p:ph idx="1"/>
          </p:nvPr>
        </p:nvPicPr>
        <p:blipFill>
          <a:blip r:embed="rId3"/>
          <a:stretch>
            <a:fillRect/>
          </a:stretch>
        </p:blipFill>
        <p:spPr>
          <a:xfrm>
            <a:off x="858644" y="-479502"/>
            <a:ext cx="10263508" cy="7817004"/>
          </a:xfrm>
        </p:spPr>
      </p:pic>
    </p:spTree>
    <p:extLst>
      <p:ext uri="{BB962C8B-B14F-4D97-AF65-F5344CB8AC3E}">
        <p14:creationId xmlns:p14="http://schemas.microsoft.com/office/powerpoint/2010/main" val="95978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5457-F9C8-8640-BDED-EDE5CEC8C6E6}"/>
              </a:ext>
            </a:extLst>
          </p:cNvPr>
          <p:cNvSpPr>
            <a:spLocks noGrp="1"/>
          </p:cNvSpPr>
          <p:nvPr>
            <p:ph type="title"/>
          </p:nvPr>
        </p:nvSpPr>
        <p:spPr/>
        <p:txBody>
          <a:bodyPr/>
          <a:lstStyle/>
          <a:p>
            <a:pPr>
              <a:defRPr/>
            </a:pPr>
            <a:r>
              <a:rPr lang="en-US" b="1" dirty="0">
                <a:latin typeface="Times New Roman" panose="02020603050405020304" pitchFamily="18" charset="0"/>
                <a:cs typeface="Times New Roman" panose="02020603050405020304" pitchFamily="18" charset="0"/>
              </a:rPr>
              <a:t>Key issues and questions	</a:t>
            </a:r>
          </a:p>
        </p:txBody>
      </p:sp>
      <p:sp>
        <p:nvSpPr>
          <p:cNvPr id="30722" name="Content Placeholder 6">
            <a:extLst>
              <a:ext uri="{FF2B5EF4-FFF2-40B4-BE49-F238E27FC236}">
                <a16:creationId xmlns:a16="http://schemas.microsoft.com/office/drawing/2014/main" id="{0012146E-0EEB-4F4D-B41F-319758F41FD3}"/>
              </a:ext>
            </a:extLst>
          </p:cNvPr>
          <p:cNvSpPr>
            <a:spLocks noGrp="1"/>
          </p:cNvSpPr>
          <p:nvPr>
            <p:ph idx="1"/>
          </p:nvPr>
        </p:nvSpPr>
        <p:spPr/>
        <p:txBody>
          <a:bodyPr/>
          <a:lstStyle/>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How are social inequality and environmental quality linked?</a:t>
            </a:r>
          </a:p>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What roles do social movements play in shaping environmental policy?</a:t>
            </a:r>
          </a:p>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How can we improve people’s quality of life </a:t>
            </a:r>
            <a:r>
              <a:rPr lang="en-US" altLang="en-US" sz="2800" i="1" dirty="0">
                <a:latin typeface="Times New Roman" panose="02020603050405020304" pitchFamily="18" charset="0"/>
                <a:ea typeface="ＭＳ Ｐゴシック" panose="020B0600070205080204" pitchFamily="34" charset="-128"/>
                <a:cs typeface="Times New Roman" panose="02020603050405020304" pitchFamily="18" charset="0"/>
              </a:rPr>
              <a:t>and</a:t>
            </a: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 promote ecological sustainability?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810B-2EF7-5A45-B391-71485A2D4C88}"/>
              </a:ext>
            </a:extLst>
          </p:cNvPr>
          <p:cNvSpPr>
            <a:spLocks noGrp="1"/>
          </p:cNvSpPr>
          <p:nvPr>
            <p:ph type="title"/>
          </p:nvPr>
        </p:nvSpPr>
        <p:spPr/>
        <p:txBody>
          <a:bodyPr/>
          <a:lstStyle/>
          <a:p>
            <a:r>
              <a:rPr lang="en-US" dirty="0"/>
              <a:t>	</a:t>
            </a:r>
            <a:r>
              <a:rPr lang="en-US" b="1" dirty="0">
                <a:latin typeface="Times New Roman" panose="02020603050405020304" pitchFamily="18" charset="0"/>
                <a:cs typeface="Times New Roman" panose="02020603050405020304" pitchFamily="18" charset="0"/>
              </a:rPr>
              <a:t>Water Contamination</a:t>
            </a:r>
          </a:p>
        </p:txBody>
      </p:sp>
      <p:pic>
        <p:nvPicPr>
          <p:cNvPr id="5" name="Content Placeholder 4">
            <a:extLst>
              <a:ext uri="{FF2B5EF4-FFF2-40B4-BE49-F238E27FC236}">
                <a16:creationId xmlns:a16="http://schemas.microsoft.com/office/drawing/2014/main" id="{AA6BDCAE-4C99-1847-8550-631B92A412E3}"/>
              </a:ext>
            </a:extLst>
          </p:cNvPr>
          <p:cNvPicPr>
            <a:picLocks noGrp="1" noChangeAspect="1"/>
          </p:cNvPicPr>
          <p:nvPr>
            <p:ph idx="1"/>
          </p:nvPr>
        </p:nvPicPr>
        <p:blipFill>
          <a:blip r:embed="rId3"/>
          <a:stretch>
            <a:fillRect/>
          </a:stretch>
        </p:blipFill>
        <p:spPr>
          <a:xfrm>
            <a:off x="2456330" y="1595718"/>
            <a:ext cx="6938682" cy="4930588"/>
          </a:xfrm>
        </p:spPr>
      </p:pic>
    </p:spTree>
    <p:extLst>
      <p:ext uri="{BB962C8B-B14F-4D97-AF65-F5344CB8AC3E}">
        <p14:creationId xmlns:p14="http://schemas.microsoft.com/office/powerpoint/2010/main" val="164440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latin typeface="Times New Roman" panose="02020603050405020304" pitchFamily="18" charset="0"/>
                <a:cs typeface="Times New Roman" panose="02020603050405020304" pitchFamily="18" charset="0"/>
              </a:rPr>
              <a:t>Water Wars</a:t>
            </a:r>
          </a:p>
        </p:txBody>
      </p:sp>
      <p:pic>
        <p:nvPicPr>
          <p:cNvPr id="3" name="Content Placeholder 2" descr="Wayland Coleman.jpg"/>
          <p:cNvPicPr>
            <a:picLocks noGrp="1" noChangeAspect="1"/>
          </p:cNvPicPr>
          <p:nvPr>
            <p:ph idx="1"/>
          </p:nvPr>
        </p:nvPicPr>
        <p:blipFill>
          <a:blip r:embed="rId2">
            <a:extLst>
              <a:ext uri="{28A0092B-C50C-407E-A947-70E740481C1C}">
                <a14:useLocalDpi xmlns:a14="http://schemas.microsoft.com/office/drawing/2010/main" val="0"/>
              </a:ext>
            </a:extLst>
          </a:blip>
          <a:srcRect l="-40157" r="-40157"/>
          <a:stretch>
            <a:fillRect/>
          </a:stretch>
        </p:blipFill>
        <p:spPr>
          <a:xfrm>
            <a:off x="1129553" y="1667435"/>
            <a:ext cx="8911687" cy="5190566"/>
          </a:xfrm>
        </p:spPr>
      </p:pic>
    </p:spTree>
    <p:extLst>
      <p:ext uri="{BB962C8B-B14F-4D97-AF65-F5344CB8AC3E}">
        <p14:creationId xmlns:p14="http://schemas.microsoft.com/office/powerpoint/2010/main" val="3713345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BED8-759D-A240-B65F-10E4D838CFB1}"/>
              </a:ext>
            </a:extLst>
          </p:cNvPr>
          <p:cNvSpPr>
            <a:spLocks noGrp="1"/>
          </p:cNvSpPr>
          <p:nvPr>
            <p:ph type="title"/>
          </p:nvPr>
        </p:nvSpPr>
        <p:spPr>
          <a:xfrm>
            <a:off x="1757081" y="624110"/>
            <a:ext cx="9747531" cy="1280890"/>
          </a:xfrm>
        </p:spPr>
        <p:txBody>
          <a:bodyPr/>
          <a:lstStyle/>
          <a:p>
            <a:r>
              <a:rPr lang="en-US" dirty="0"/>
              <a:t>Arsenic Poisoning and Extreme Heat</a:t>
            </a:r>
          </a:p>
        </p:txBody>
      </p:sp>
      <p:sp>
        <p:nvSpPr>
          <p:cNvPr id="3" name="Content Placeholder 2">
            <a:extLst>
              <a:ext uri="{FF2B5EF4-FFF2-40B4-BE49-F238E27FC236}">
                <a16:creationId xmlns:a16="http://schemas.microsoft.com/office/drawing/2014/main" id="{9D335CEE-F0BA-0F45-B297-B7EF219A083E}"/>
              </a:ext>
            </a:extLst>
          </p:cNvPr>
          <p:cNvSpPr>
            <a:spLocks noGrp="1"/>
          </p:cNvSpPr>
          <p:nvPr>
            <p:ph idx="1"/>
          </p:nvPr>
        </p:nvSpPr>
        <p:spPr>
          <a:xfrm>
            <a:off x="361243" y="1905000"/>
            <a:ext cx="11695289" cy="4006222"/>
          </a:xfrm>
        </p:spPr>
        <p:txBody>
          <a:bodyPr>
            <a:normAutofit/>
          </a:bodyPr>
          <a:lstStyle/>
          <a:p>
            <a:endParaRPr lang="en-US" sz="2400" dirty="0"/>
          </a:p>
        </p:txBody>
      </p:sp>
      <p:pic>
        <p:nvPicPr>
          <p:cNvPr id="5" name="Picture 4">
            <a:extLst>
              <a:ext uri="{FF2B5EF4-FFF2-40B4-BE49-F238E27FC236}">
                <a16:creationId xmlns:a16="http://schemas.microsoft.com/office/drawing/2014/main" id="{3828E6CC-5B8A-BE48-91F1-3060F5A61B14}"/>
              </a:ext>
            </a:extLst>
          </p:cNvPr>
          <p:cNvPicPr>
            <a:picLocks noChangeAspect="1"/>
          </p:cNvPicPr>
          <p:nvPr/>
        </p:nvPicPr>
        <p:blipFill>
          <a:blip r:embed="rId3"/>
          <a:stretch>
            <a:fillRect/>
          </a:stretch>
        </p:blipFill>
        <p:spPr>
          <a:xfrm>
            <a:off x="361243" y="1905000"/>
            <a:ext cx="10234335" cy="4953000"/>
          </a:xfrm>
          <a:prstGeom prst="rect">
            <a:avLst/>
          </a:prstGeom>
        </p:spPr>
      </p:pic>
    </p:spTree>
    <p:extLst>
      <p:ext uri="{BB962C8B-B14F-4D97-AF65-F5344CB8AC3E}">
        <p14:creationId xmlns:p14="http://schemas.microsoft.com/office/powerpoint/2010/main" val="413260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Genesee County Jail</a:t>
            </a:r>
          </a:p>
        </p:txBody>
      </p:sp>
      <p:pic>
        <p:nvPicPr>
          <p:cNvPr id="32770" name="Content Placeholder 3" descr="Water is a Human Right, Genessee County Jail protest.png"/>
          <p:cNvPicPr>
            <a:picLocks noGrp="1" noChangeAspect="1"/>
          </p:cNvPicPr>
          <p:nvPr>
            <p:ph idx="1"/>
          </p:nvPr>
        </p:nvPicPr>
        <p:blipFill>
          <a:blip r:embed="rId3">
            <a:extLst>
              <a:ext uri="{28A0092B-C50C-407E-A947-70E740481C1C}">
                <a14:useLocalDpi xmlns:a14="http://schemas.microsoft.com/office/drawing/2010/main" val="0"/>
              </a:ext>
            </a:extLst>
          </a:blip>
          <a:srcRect l="-3358" r="-3358"/>
          <a:stretch>
            <a:fillRect/>
          </a:stretch>
        </p:blipFill>
        <p:spPr>
          <a:xfrm>
            <a:off x="1828800" y="1488141"/>
            <a:ext cx="10363200" cy="5369859"/>
          </a:xfrm>
        </p:spPr>
      </p:pic>
    </p:spTree>
    <p:extLst>
      <p:ext uri="{BB962C8B-B14F-4D97-AF65-F5344CB8AC3E}">
        <p14:creationId xmlns:p14="http://schemas.microsoft.com/office/powerpoint/2010/main" val="74367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8216-D4A0-C748-BFD0-B100D17E6FF6}"/>
              </a:ext>
            </a:extLst>
          </p:cNvPr>
          <p:cNvSpPr>
            <a:spLocks noGrp="1"/>
          </p:cNvSpPr>
          <p:nvPr>
            <p:ph type="title"/>
          </p:nvPr>
        </p:nvSpPr>
        <p:spPr>
          <a:xfrm>
            <a:off x="2095500" y="274638"/>
            <a:ext cx="8001000" cy="1196354"/>
          </a:xfrm>
        </p:spPr>
        <p:txBody>
          <a:bodyPr/>
          <a:lstStyle/>
          <a:p>
            <a:r>
              <a:rPr lang="en-US" dirty="0"/>
              <a:t>Puerto Rico’s Prisons in Flood Zones</a:t>
            </a:r>
          </a:p>
        </p:txBody>
      </p:sp>
      <p:pic>
        <p:nvPicPr>
          <p:cNvPr id="5" name="Content Placeholder 4">
            <a:extLst>
              <a:ext uri="{FF2B5EF4-FFF2-40B4-BE49-F238E27FC236}">
                <a16:creationId xmlns:a16="http://schemas.microsoft.com/office/drawing/2014/main" id="{B83FB761-C47F-DD47-8A90-C7B7A0ECB431}"/>
              </a:ext>
            </a:extLst>
          </p:cNvPr>
          <p:cNvPicPr>
            <a:picLocks noGrp="1" noChangeAspect="1"/>
          </p:cNvPicPr>
          <p:nvPr>
            <p:ph idx="1"/>
          </p:nvPr>
        </p:nvPicPr>
        <p:blipFill>
          <a:blip r:embed="rId3"/>
          <a:stretch>
            <a:fillRect/>
          </a:stretch>
        </p:blipFill>
        <p:spPr>
          <a:xfrm>
            <a:off x="1663147" y="1308847"/>
            <a:ext cx="9399299" cy="5121770"/>
          </a:xfrm>
        </p:spPr>
      </p:pic>
    </p:spTree>
    <p:extLst>
      <p:ext uri="{BB962C8B-B14F-4D97-AF65-F5344CB8AC3E}">
        <p14:creationId xmlns:p14="http://schemas.microsoft.com/office/powerpoint/2010/main" val="1896495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FCC Beaumont, </a:t>
            </a:r>
            <a:r>
              <a:rPr lang="en-US"/>
              <a:t>after Hurricane Harvey</a:t>
            </a:r>
            <a:endParaRPr lang="en-US" dirty="0"/>
          </a:p>
        </p:txBody>
      </p:sp>
      <p:pic>
        <p:nvPicPr>
          <p:cNvPr id="29698" name="Content Placeholder 3" descr="FCC Beaumont, TX, after Hurricane Harvey.jpg"/>
          <p:cNvPicPr>
            <a:picLocks noGrp="1" noChangeAspect="1"/>
          </p:cNvPicPr>
          <p:nvPr>
            <p:ph idx="1"/>
          </p:nvPr>
        </p:nvPicPr>
        <p:blipFill>
          <a:blip r:embed="rId3">
            <a:extLst>
              <a:ext uri="{28A0092B-C50C-407E-A947-70E740481C1C}">
                <a14:useLocalDpi xmlns:a14="http://schemas.microsoft.com/office/drawing/2010/main" val="0"/>
              </a:ext>
            </a:extLst>
          </a:blip>
          <a:srcRect l="-7021" r="-7021"/>
          <a:stretch>
            <a:fillRect/>
          </a:stretch>
        </p:blipFill>
        <p:spPr>
          <a:xfrm>
            <a:off x="2069260" y="1667435"/>
            <a:ext cx="9435352" cy="5056094"/>
          </a:xfrm>
        </p:spPr>
      </p:pic>
    </p:spTree>
    <p:extLst>
      <p:ext uri="{BB962C8B-B14F-4D97-AF65-F5344CB8AC3E}">
        <p14:creationId xmlns:p14="http://schemas.microsoft.com/office/powerpoint/2010/main" val="282965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6A7A-3836-6E44-9D1D-CD73A1473D0B}"/>
              </a:ext>
            </a:extLst>
          </p:cNvPr>
          <p:cNvSpPr>
            <a:spLocks noGrp="1"/>
          </p:cNvSpPr>
          <p:nvPr>
            <p:ph type="title"/>
          </p:nvPr>
        </p:nvSpPr>
        <p:spPr>
          <a:xfrm>
            <a:off x="1665668" y="0"/>
            <a:ext cx="9002332" cy="1905000"/>
          </a:xfrm>
        </p:spPr>
        <p:txBody>
          <a:bodyPr/>
          <a:lstStyle/>
          <a:p>
            <a:r>
              <a:rPr lang="en-US" dirty="0"/>
              <a:t>Social Inequality and Incarceration</a:t>
            </a:r>
          </a:p>
        </p:txBody>
      </p:sp>
      <p:pic>
        <p:nvPicPr>
          <p:cNvPr id="5" name="Content Placeholder 4">
            <a:extLst>
              <a:ext uri="{FF2B5EF4-FFF2-40B4-BE49-F238E27FC236}">
                <a16:creationId xmlns:a16="http://schemas.microsoft.com/office/drawing/2014/main" id="{7DA510DB-7FEF-5E43-95A0-7617BD2FCB81}"/>
              </a:ext>
            </a:extLst>
          </p:cNvPr>
          <p:cNvPicPr>
            <a:picLocks noGrp="1" noChangeAspect="1"/>
          </p:cNvPicPr>
          <p:nvPr>
            <p:ph idx="1"/>
          </p:nvPr>
        </p:nvPicPr>
        <p:blipFill>
          <a:blip r:embed="rId3"/>
          <a:stretch>
            <a:fillRect/>
          </a:stretch>
        </p:blipFill>
        <p:spPr>
          <a:xfrm>
            <a:off x="2305098" y="1905000"/>
            <a:ext cx="7581804" cy="4114800"/>
          </a:xfrm>
        </p:spPr>
      </p:pic>
    </p:spTree>
    <p:extLst>
      <p:ext uri="{BB962C8B-B14F-4D97-AF65-F5344CB8AC3E}">
        <p14:creationId xmlns:p14="http://schemas.microsoft.com/office/powerpoint/2010/main" val="614035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274639"/>
            <a:ext cx="8001000" cy="691133"/>
          </a:xfrm>
        </p:spPr>
        <p:txBody>
          <a:bodyPr>
            <a:normAutofit fontScale="90000"/>
          </a:bodyPr>
          <a:lstStyle/>
          <a:p>
            <a:pPr>
              <a:defRPr/>
            </a:pPr>
            <a:br>
              <a:rPr lang="en-US" dirty="0"/>
            </a:br>
            <a:r>
              <a:rPr lang="en-US" dirty="0"/>
              <a:t>Race and Class</a:t>
            </a:r>
          </a:p>
        </p:txBody>
      </p:sp>
      <p:pic>
        <p:nvPicPr>
          <p:cNvPr id="35842" name="Content Placeholder 3" descr="The Whole Damn System is Racist as Hell.jpg"/>
          <p:cNvPicPr>
            <a:picLocks noGrp="1" noChangeAspect="1"/>
          </p:cNvPicPr>
          <p:nvPr>
            <p:ph idx="1"/>
          </p:nvPr>
        </p:nvPicPr>
        <p:blipFill>
          <a:blip r:embed="rId3">
            <a:extLst>
              <a:ext uri="{28A0092B-C50C-407E-A947-70E740481C1C}">
                <a14:useLocalDpi xmlns:a14="http://schemas.microsoft.com/office/drawing/2010/main" val="0"/>
              </a:ext>
            </a:extLst>
          </a:blip>
          <a:srcRect l="-7745" r="-7745"/>
          <a:stretch>
            <a:fillRect/>
          </a:stretch>
        </p:blipFill>
        <p:spPr/>
      </p:pic>
    </p:spTree>
    <p:extLst>
      <p:ext uri="{BB962C8B-B14F-4D97-AF65-F5344CB8AC3E}">
        <p14:creationId xmlns:p14="http://schemas.microsoft.com/office/powerpoint/2010/main" val="164557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6866" name="Content Placeholder 3" descr="Women in prison stats.png"/>
          <p:cNvPicPr>
            <a:picLocks noGrp="1" noChangeAspect="1"/>
          </p:cNvPicPr>
          <p:nvPr>
            <p:ph idx="1"/>
          </p:nvPr>
        </p:nvPicPr>
        <p:blipFill>
          <a:blip r:embed="rId3">
            <a:extLst>
              <a:ext uri="{28A0092B-C50C-407E-A947-70E740481C1C}">
                <a14:useLocalDpi xmlns:a14="http://schemas.microsoft.com/office/drawing/2010/main" val="0"/>
              </a:ext>
            </a:extLst>
          </a:blip>
          <a:srcRect l="-18237" r="-18237"/>
          <a:stretch>
            <a:fillRect/>
          </a:stretch>
        </p:blipFill>
        <p:spPr>
          <a:xfrm>
            <a:off x="-76200" y="0"/>
            <a:ext cx="12420600" cy="6858000"/>
          </a:xfrm>
        </p:spPr>
      </p:pic>
    </p:spTree>
    <p:extLst>
      <p:ext uri="{BB962C8B-B14F-4D97-AF65-F5344CB8AC3E}">
        <p14:creationId xmlns:p14="http://schemas.microsoft.com/office/powerpoint/2010/main" val="3050669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Immigration Status</a:t>
            </a:r>
          </a:p>
        </p:txBody>
      </p:sp>
      <p:pic>
        <p:nvPicPr>
          <p:cNvPr id="34818" name="Content Placeholder 3" descr="NW Detention Center.jpeg"/>
          <p:cNvPicPr>
            <a:picLocks noGrp="1" noChangeAspect="1"/>
          </p:cNvPicPr>
          <p:nvPr>
            <p:ph idx="1"/>
          </p:nvPr>
        </p:nvPicPr>
        <p:blipFill>
          <a:blip r:embed="rId3">
            <a:extLst>
              <a:ext uri="{28A0092B-C50C-407E-A947-70E740481C1C}">
                <a14:useLocalDpi xmlns:a14="http://schemas.microsoft.com/office/drawing/2010/main" val="0"/>
              </a:ext>
            </a:extLst>
          </a:blip>
          <a:srcRect t="11447" b="11447"/>
          <a:stretch>
            <a:fillRect/>
          </a:stretch>
        </p:blipFill>
        <p:spPr/>
      </p:pic>
    </p:spTree>
    <p:extLst>
      <p:ext uri="{BB962C8B-B14F-4D97-AF65-F5344CB8AC3E}">
        <p14:creationId xmlns:p14="http://schemas.microsoft.com/office/powerpoint/2010/main" val="72232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91ED256-FD6C-FB4A-9806-BF749A14296B}"/>
              </a:ext>
            </a:extLst>
          </p:cNvPr>
          <p:cNvSpPr>
            <a:spLocks noGrp="1" noChangeArrowheads="1"/>
          </p:cNvSpPr>
          <p:nvPr>
            <p:ph type="title"/>
          </p:nvPr>
        </p:nvSpPr>
        <p:spPr/>
        <p:txBody>
          <a:bodyPr/>
          <a:lstStyle/>
          <a:p>
            <a:pPr>
              <a:defRPr/>
            </a:pPr>
            <a:r>
              <a:rPr lang="en-US" b="1" dirty="0">
                <a:latin typeface="Times New Roman" panose="02020603050405020304" pitchFamily="18" charset="0"/>
                <a:cs typeface="Times New Roman" panose="02020603050405020304" pitchFamily="18" charset="0"/>
              </a:rPr>
              <a:t>Environmental Inequality/Injustice</a:t>
            </a:r>
          </a:p>
        </p:txBody>
      </p:sp>
      <p:sp>
        <p:nvSpPr>
          <p:cNvPr id="27650" name="Rectangle 3">
            <a:extLst>
              <a:ext uri="{FF2B5EF4-FFF2-40B4-BE49-F238E27FC236}">
                <a16:creationId xmlns:a16="http://schemas.microsoft.com/office/drawing/2014/main" id="{2D414553-D2EA-F241-9BAD-94D67985CAE8}"/>
              </a:ext>
            </a:extLst>
          </p:cNvPr>
          <p:cNvSpPr>
            <a:spLocks noGrp="1"/>
          </p:cNvSpPr>
          <p:nvPr>
            <p:ph type="body" idx="1"/>
          </p:nvPr>
        </p:nvSpPr>
        <p:spPr/>
        <p:txBody>
          <a:bodyPr>
            <a:normAutofit/>
          </a:bodyPr>
          <a:lstStyle/>
          <a:p>
            <a:r>
              <a:rPr lang="en-US" altLang="en-US" sz="2800" dirty="0">
                <a:latin typeface="Times New Roman" panose="02020603050405020304" pitchFamily="18" charset="0"/>
                <a:ea typeface="ＭＳ Ｐゴシック" panose="020B0600070205080204" pitchFamily="34" charset="-128"/>
              </a:rPr>
              <a:t>Environmental inequality occurs when any marginal population suffers a disproportionately high burden of environmental harm and is excluded from environmental decisions affecting their communities.</a:t>
            </a:r>
          </a:p>
          <a:p>
            <a:r>
              <a:rPr lang="en-US" altLang="en-US" sz="2800" dirty="0">
                <a:latin typeface="Times New Roman" panose="02020603050405020304" pitchFamily="18" charset="0"/>
                <a:ea typeface="ＭＳ Ｐゴシック" panose="020B0600070205080204" pitchFamily="34" charset="-128"/>
              </a:rPr>
              <a:t>Includes people of color, low wealth populations, Indigenous communities, immigrants, LGBTQ folk, women, people with disabilities and more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Immigration Status</a:t>
            </a:r>
          </a:p>
        </p:txBody>
      </p:sp>
      <p:pic>
        <p:nvPicPr>
          <p:cNvPr id="6" name="Content Placeholder 5">
            <a:extLst>
              <a:ext uri="{FF2B5EF4-FFF2-40B4-BE49-F238E27FC236}">
                <a16:creationId xmlns:a16="http://schemas.microsoft.com/office/drawing/2014/main" id="{F39C2194-FD09-0040-AA7D-21942E0719EF}"/>
              </a:ext>
            </a:extLst>
          </p:cNvPr>
          <p:cNvPicPr>
            <a:picLocks noGrp="1" noChangeAspect="1"/>
          </p:cNvPicPr>
          <p:nvPr>
            <p:ph idx="1"/>
          </p:nvPr>
        </p:nvPicPr>
        <p:blipFill>
          <a:blip r:embed="rId3"/>
          <a:stretch>
            <a:fillRect/>
          </a:stretch>
        </p:blipFill>
        <p:spPr>
          <a:xfrm>
            <a:off x="2422072" y="1905000"/>
            <a:ext cx="7347857" cy="4114800"/>
          </a:xfrm>
        </p:spPr>
      </p:pic>
    </p:spTree>
    <p:extLst>
      <p:ext uri="{BB962C8B-B14F-4D97-AF65-F5344CB8AC3E}">
        <p14:creationId xmlns:p14="http://schemas.microsoft.com/office/powerpoint/2010/main" val="2071695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Disability</a:t>
            </a:r>
          </a:p>
        </p:txBody>
      </p:sp>
      <p:pic>
        <p:nvPicPr>
          <p:cNvPr id="41986" name="Content Placeholder 3" descr="HRW-Callous-and-Cruel-p2-normal.gif"/>
          <p:cNvPicPr>
            <a:picLocks noGrp="1" noChangeAspect="1"/>
          </p:cNvPicPr>
          <p:nvPr>
            <p:ph idx="1"/>
          </p:nvPr>
        </p:nvPicPr>
        <p:blipFill>
          <a:blip r:embed="rId3">
            <a:extLst>
              <a:ext uri="{28A0092B-C50C-407E-A947-70E740481C1C}">
                <a14:useLocalDpi xmlns:a14="http://schemas.microsoft.com/office/drawing/2010/main" val="0"/>
              </a:ext>
            </a:extLst>
          </a:blip>
          <a:srcRect t="30132" b="30132"/>
          <a:stretch>
            <a:fillRect/>
          </a:stretch>
        </p:blipFill>
        <p:spPr>
          <a:xfrm>
            <a:off x="2095500" y="2889250"/>
            <a:ext cx="8001000" cy="4114800"/>
          </a:xfrm>
        </p:spPr>
      </p:pic>
      <p:pic>
        <p:nvPicPr>
          <p:cNvPr id="41987" name="Picture 5" descr="HumanRightsWatchSquare-295x3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0" y="1530850"/>
            <a:ext cx="3746500" cy="288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5799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Disability</a:t>
            </a:r>
          </a:p>
        </p:txBody>
      </p:sp>
      <p:pic>
        <p:nvPicPr>
          <p:cNvPr id="6" name="Content Placeholder 5">
            <a:extLst>
              <a:ext uri="{FF2B5EF4-FFF2-40B4-BE49-F238E27FC236}">
                <a16:creationId xmlns:a16="http://schemas.microsoft.com/office/drawing/2014/main" id="{54DD3418-53F1-D949-A421-0A6D3E0EF0C0}"/>
              </a:ext>
            </a:extLst>
          </p:cNvPr>
          <p:cNvPicPr>
            <a:picLocks noGrp="1" noChangeAspect="1"/>
          </p:cNvPicPr>
          <p:nvPr>
            <p:ph idx="1"/>
          </p:nvPr>
        </p:nvPicPr>
        <p:blipFill>
          <a:blip r:embed="rId3"/>
          <a:stretch>
            <a:fillRect/>
          </a:stretch>
        </p:blipFill>
        <p:spPr>
          <a:xfrm>
            <a:off x="3196121" y="2057400"/>
            <a:ext cx="5799759" cy="3340928"/>
          </a:xfrm>
        </p:spPr>
      </p:pic>
    </p:spTree>
    <p:extLst>
      <p:ext uri="{BB962C8B-B14F-4D97-AF65-F5344CB8AC3E}">
        <p14:creationId xmlns:p14="http://schemas.microsoft.com/office/powerpoint/2010/main" val="108636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Youth/Age</a:t>
            </a:r>
          </a:p>
        </p:txBody>
      </p:sp>
      <p:pic>
        <p:nvPicPr>
          <p:cNvPr id="28674" name="Content Placeholder 3" descr="Oregon Youth Authority.jpeg"/>
          <p:cNvPicPr>
            <a:picLocks noGrp="1" noChangeAspect="1"/>
          </p:cNvPicPr>
          <p:nvPr>
            <p:ph idx="1"/>
          </p:nvPr>
        </p:nvPicPr>
        <p:blipFill>
          <a:blip r:embed="rId3">
            <a:extLst>
              <a:ext uri="{28A0092B-C50C-407E-A947-70E740481C1C}">
                <a14:useLocalDpi xmlns:a14="http://schemas.microsoft.com/office/drawing/2010/main" val="0"/>
              </a:ext>
            </a:extLst>
          </a:blip>
          <a:srcRect l="-862" r="-862"/>
          <a:stretch>
            <a:fillRect/>
          </a:stretch>
        </p:blipFill>
        <p:spPr>
          <a:xfrm>
            <a:off x="1524000" y="1924878"/>
            <a:ext cx="5198164" cy="4114800"/>
          </a:xfrm>
        </p:spPr>
      </p:pic>
      <p:pic>
        <p:nvPicPr>
          <p:cNvPr id="4" name="Picture 3">
            <a:extLst>
              <a:ext uri="{FF2B5EF4-FFF2-40B4-BE49-F238E27FC236}">
                <a16:creationId xmlns:a16="http://schemas.microsoft.com/office/drawing/2014/main" id="{191C0AEC-F355-4A4D-8E4A-9540AC88B6ED}"/>
              </a:ext>
            </a:extLst>
          </p:cNvPr>
          <p:cNvPicPr>
            <a:picLocks noChangeAspect="1"/>
          </p:cNvPicPr>
          <p:nvPr/>
        </p:nvPicPr>
        <p:blipFill>
          <a:blip r:embed="rId4"/>
          <a:stretch>
            <a:fillRect/>
          </a:stretch>
        </p:blipFill>
        <p:spPr>
          <a:xfrm>
            <a:off x="5678556" y="1924878"/>
            <a:ext cx="4989444" cy="4114800"/>
          </a:xfrm>
          <a:prstGeom prst="rect">
            <a:avLst/>
          </a:prstGeom>
        </p:spPr>
      </p:pic>
    </p:spTree>
    <p:extLst>
      <p:ext uri="{BB962C8B-B14F-4D97-AF65-F5344CB8AC3E}">
        <p14:creationId xmlns:p14="http://schemas.microsoft.com/office/powerpoint/2010/main" val="4168222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52399"/>
            <a:ext cx="10058400" cy="1037085"/>
          </a:xfrm>
        </p:spPr>
        <p:txBody>
          <a:bodyPr/>
          <a:lstStyle/>
          <a:p>
            <a:pPr>
              <a:defRPr/>
            </a:pPr>
            <a:r>
              <a:rPr lang="en-US" dirty="0"/>
              <a:t>Resistance: Building a Movement</a:t>
            </a:r>
          </a:p>
        </p:txBody>
      </p:sp>
      <p:sp>
        <p:nvSpPr>
          <p:cNvPr id="46082" name="Content Placeholder 2"/>
          <p:cNvSpPr>
            <a:spLocks noGrp="1"/>
          </p:cNvSpPr>
          <p:nvPr>
            <p:ph idx="1"/>
          </p:nvPr>
        </p:nvSpPr>
        <p:spPr>
          <a:xfrm>
            <a:off x="169333" y="1728844"/>
            <a:ext cx="6547557" cy="4976757"/>
          </a:xfrm>
        </p:spPr>
        <p:txBody>
          <a:bodyPr>
            <a:normAutofit/>
          </a:bodyPr>
          <a:lstStyle/>
          <a:p>
            <a:r>
              <a:rPr lang="en-US" sz="2400" dirty="0">
                <a:latin typeface="Franklin Gothic Book" charset="0"/>
                <a:ea typeface="ＭＳ Ｐゴシック" charset="0"/>
                <a:cs typeface="ＭＳ Ｐゴシック" charset="0"/>
              </a:rPr>
              <a:t>Hunger strikes and labor strikes</a:t>
            </a:r>
          </a:p>
          <a:p>
            <a:r>
              <a:rPr lang="en-US" sz="2400" dirty="0">
                <a:latin typeface="Franklin Gothic Book" charset="0"/>
                <a:ea typeface="ＭＳ Ｐゴシック" charset="0"/>
                <a:cs typeface="ＭＳ Ｐゴシック" charset="0"/>
              </a:rPr>
              <a:t>Commissary strikes/boycotts</a:t>
            </a:r>
          </a:p>
          <a:p>
            <a:r>
              <a:rPr lang="en-US" sz="2400" dirty="0">
                <a:latin typeface="Franklin Gothic Book" charset="0"/>
                <a:ea typeface="ＭＳ Ｐゴシック" charset="0"/>
                <a:cs typeface="ＭＳ Ｐゴシック" charset="0"/>
              </a:rPr>
              <a:t>Lawsuits</a:t>
            </a:r>
          </a:p>
          <a:p>
            <a:r>
              <a:rPr lang="en-US" sz="2400" dirty="0">
                <a:latin typeface="Franklin Gothic Book" charset="0"/>
                <a:ea typeface="ＭＳ Ｐゴシック" charset="0"/>
                <a:cs typeface="ＭＳ Ｐゴシック" charset="0"/>
              </a:rPr>
              <a:t>Demanding clean water, access to showers</a:t>
            </a:r>
          </a:p>
          <a:p>
            <a:r>
              <a:rPr lang="en-US" sz="2400" dirty="0">
                <a:latin typeface="Franklin Gothic Book" charset="0"/>
                <a:ea typeface="ＭＳ Ｐゴシック" charset="0"/>
                <a:cs typeface="ＭＳ Ｐゴシック" charset="0"/>
              </a:rPr>
              <a:t>Demanding healthy food</a:t>
            </a:r>
          </a:p>
          <a:p>
            <a:r>
              <a:rPr lang="en-US" sz="2400" dirty="0">
                <a:latin typeface="Franklin Gothic Book" charset="0"/>
                <a:ea typeface="ＭＳ Ｐゴシック" charset="0"/>
                <a:cs typeface="ＭＳ Ｐゴシック" charset="0"/>
              </a:rPr>
              <a:t>Demanding health care</a:t>
            </a:r>
          </a:p>
          <a:p>
            <a:r>
              <a:rPr lang="en-US" sz="2400" dirty="0">
                <a:latin typeface="Franklin Gothic Book" charset="0"/>
                <a:ea typeface="ＭＳ Ｐゴシック" charset="0"/>
                <a:cs typeface="ＭＳ Ｐゴシック" charset="0"/>
              </a:rPr>
              <a:t>Demanding Educational programs</a:t>
            </a:r>
          </a:p>
        </p:txBody>
      </p:sp>
      <p:pic>
        <p:nvPicPr>
          <p:cNvPr id="6" name="Picture 5">
            <a:extLst>
              <a:ext uri="{FF2B5EF4-FFF2-40B4-BE49-F238E27FC236}">
                <a16:creationId xmlns:a16="http://schemas.microsoft.com/office/drawing/2014/main" id="{68C28F05-726E-134E-B79C-308FB2675C60}"/>
              </a:ext>
            </a:extLst>
          </p:cNvPr>
          <p:cNvPicPr>
            <a:picLocks noChangeAspect="1"/>
          </p:cNvPicPr>
          <p:nvPr/>
        </p:nvPicPr>
        <p:blipFill>
          <a:blip r:embed="rId3"/>
          <a:stretch>
            <a:fillRect/>
          </a:stretch>
        </p:blipFill>
        <p:spPr>
          <a:xfrm>
            <a:off x="6394357" y="1697468"/>
            <a:ext cx="5231870" cy="4670612"/>
          </a:xfrm>
          <a:prstGeom prst="rect">
            <a:avLst/>
          </a:prstGeom>
        </p:spPr>
      </p:pic>
    </p:spTree>
    <p:extLst>
      <p:ext uri="{BB962C8B-B14F-4D97-AF65-F5344CB8AC3E}">
        <p14:creationId xmlns:p14="http://schemas.microsoft.com/office/powerpoint/2010/main" val="4104354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5362" name="Content Placeholder 3" descr="MELA-at-cesar-chavz.jpg"/>
          <p:cNvPicPr>
            <a:picLocks noGrp="1" noChangeAspect="1"/>
          </p:cNvPicPr>
          <p:nvPr>
            <p:ph idx="1"/>
          </p:nvPr>
        </p:nvPicPr>
        <p:blipFill>
          <a:blip r:embed="rId3">
            <a:extLst>
              <a:ext uri="{28A0092B-C50C-407E-A947-70E740481C1C}">
                <a14:useLocalDpi xmlns:a14="http://schemas.microsoft.com/office/drawing/2010/main" val="0"/>
              </a:ext>
            </a:extLst>
          </a:blip>
          <a:srcRect l="-9691" r="-9691"/>
          <a:stretch>
            <a:fillRect/>
          </a:stretch>
        </p:blipFill>
        <p:spPr>
          <a:xfrm>
            <a:off x="2362201" y="7939"/>
            <a:ext cx="6962775" cy="3627437"/>
          </a:xfrm>
        </p:spPr>
      </p:pic>
      <p:pic>
        <p:nvPicPr>
          <p:cNvPr id="15363" name="Picture 4" descr="Critical Resistan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635376"/>
            <a:ext cx="5867400"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0329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CFC0-2572-EF46-B79D-BCE5F2E161A2}"/>
              </a:ext>
            </a:extLst>
          </p:cNvPr>
          <p:cNvSpPr>
            <a:spLocks noGrp="1"/>
          </p:cNvSpPr>
          <p:nvPr>
            <p:ph type="title"/>
          </p:nvPr>
        </p:nvSpPr>
        <p:spPr/>
        <p:txBody>
          <a:bodyPr/>
          <a:lstStyle/>
          <a:p>
            <a:r>
              <a:rPr lang="en-US" dirty="0"/>
              <a:t>Resistance</a:t>
            </a:r>
          </a:p>
        </p:txBody>
      </p:sp>
      <p:pic>
        <p:nvPicPr>
          <p:cNvPr id="7" name="Content Placeholder 6">
            <a:extLst>
              <a:ext uri="{FF2B5EF4-FFF2-40B4-BE49-F238E27FC236}">
                <a16:creationId xmlns:a16="http://schemas.microsoft.com/office/drawing/2014/main" id="{6718DABB-0619-F34B-83C0-5D4364B7628B}"/>
              </a:ext>
            </a:extLst>
          </p:cNvPr>
          <p:cNvPicPr>
            <a:picLocks noGrp="1" noChangeAspect="1"/>
          </p:cNvPicPr>
          <p:nvPr>
            <p:ph idx="1"/>
          </p:nvPr>
        </p:nvPicPr>
        <p:blipFill>
          <a:blip r:embed="rId3"/>
          <a:stretch>
            <a:fillRect/>
          </a:stretch>
        </p:blipFill>
        <p:spPr>
          <a:xfrm>
            <a:off x="3899452" y="1729409"/>
            <a:ext cx="4194313" cy="5049078"/>
          </a:xfrm>
        </p:spPr>
      </p:pic>
    </p:spTree>
    <p:extLst>
      <p:ext uri="{BB962C8B-B14F-4D97-AF65-F5344CB8AC3E}">
        <p14:creationId xmlns:p14="http://schemas.microsoft.com/office/powerpoint/2010/main" val="1848753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09E4-07DD-9545-90E3-0CCE2FB6966C}"/>
              </a:ext>
            </a:extLst>
          </p:cNvPr>
          <p:cNvSpPr>
            <a:spLocks noGrp="1"/>
          </p:cNvSpPr>
          <p:nvPr>
            <p:ph type="title"/>
          </p:nvPr>
        </p:nvSpPr>
        <p:spPr>
          <a:xfrm>
            <a:off x="1757083" y="624110"/>
            <a:ext cx="9747530" cy="1280890"/>
          </a:xfrm>
        </p:spPr>
        <p:txBody>
          <a:bodyPr/>
          <a:lstStyle/>
          <a:p>
            <a:pPr algn="ctr"/>
            <a:r>
              <a:rPr lang="en-US" dirty="0"/>
              <a:t>Resistance</a:t>
            </a:r>
          </a:p>
        </p:txBody>
      </p:sp>
      <p:pic>
        <p:nvPicPr>
          <p:cNvPr id="5" name="Content Placeholder 4">
            <a:extLst>
              <a:ext uri="{FF2B5EF4-FFF2-40B4-BE49-F238E27FC236}">
                <a16:creationId xmlns:a16="http://schemas.microsoft.com/office/drawing/2014/main" id="{94A8471F-B57D-664F-811A-110EE7223C0E}"/>
              </a:ext>
            </a:extLst>
          </p:cNvPr>
          <p:cNvPicPr>
            <a:picLocks noGrp="1" noChangeAspect="1"/>
          </p:cNvPicPr>
          <p:nvPr>
            <p:ph idx="1"/>
          </p:nvPr>
        </p:nvPicPr>
        <p:blipFill>
          <a:blip r:embed="rId3"/>
          <a:stretch>
            <a:fillRect/>
          </a:stretch>
        </p:blipFill>
        <p:spPr>
          <a:xfrm>
            <a:off x="2904565" y="1524000"/>
            <a:ext cx="7727575" cy="4984376"/>
          </a:xfrm>
        </p:spPr>
      </p:pic>
    </p:spTree>
    <p:extLst>
      <p:ext uri="{BB962C8B-B14F-4D97-AF65-F5344CB8AC3E}">
        <p14:creationId xmlns:p14="http://schemas.microsoft.com/office/powerpoint/2010/main" val="1405994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3B6E6-58AD-5343-BE81-225E7F388B4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238B30D-CE37-D44B-B0ED-FBB408777812}"/>
              </a:ext>
            </a:extLst>
          </p:cNvPr>
          <p:cNvPicPr>
            <a:picLocks noGrp="1" noChangeAspect="1"/>
          </p:cNvPicPr>
          <p:nvPr>
            <p:ph idx="1"/>
          </p:nvPr>
        </p:nvPicPr>
        <p:blipFill>
          <a:blip r:embed="rId3"/>
          <a:stretch>
            <a:fillRect/>
          </a:stretch>
        </p:blipFill>
        <p:spPr>
          <a:xfrm>
            <a:off x="1524000" y="0"/>
            <a:ext cx="4500748" cy="6858000"/>
          </a:xfrm>
        </p:spPr>
      </p:pic>
      <p:pic>
        <p:nvPicPr>
          <p:cNvPr id="7" name="Picture 6">
            <a:extLst>
              <a:ext uri="{FF2B5EF4-FFF2-40B4-BE49-F238E27FC236}">
                <a16:creationId xmlns:a16="http://schemas.microsoft.com/office/drawing/2014/main" id="{7B0ED1B4-78A9-E348-ABE6-F548B195324E}"/>
              </a:ext>
            </a:extLst>
          </p:cNvPr>
          <p:cNvPicPr>
            <a:picLocks noChangeAspect="1"/>
          </p:cNvPicPr>
          <p:nvPr/>
        </p:nvPicPr>
        <p:blipFill>
          <a:blip r:embed="rId4"/>
          <a:stretch>
            <a:fillRect/>
          </a:stretch>
        </p:blipFill>
        <p:spPr>
          <a:xfrm>
            <a:off x="6024748" y="0"/>
            <a:ext cx="4643252" cy="6858000"/>
          </a:xfrm>
          <a:prstGeom prst="rect">
            <a:avLst/>
          </a:prstGeom>
        </p:spPr>
      </p:pic>
    </p:spTree>
    <p:extLst>
      <p:ext uri="{BB962C8B-B14F-4D97-AF65-F5344CB8AC3E}">
        <p14:creationId xmlns:p14="http://schemas.microsoft.com/office/powerpoint/2010/main" val="2288938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35842" name="Content Placeholder 2"/>
          <p:cNvSpPr>
            <a:spLocks noGrp="1"/>
          </p:cNvSpPr>
          <p:nvPr>
            <p:ph idx="1"/>
          </p:nvPr>
        </p:nvSpPr>
        <p:spPr/>
        <p:txBody>
          <a:bodyPr/>
          <a:lstStyle/>
          <a:p>
            <a:endParaRPr lang="en-US">
              <a:latin typeface="Franklin Gothic Book" charset="0"/>
              <a:ea typeface="ＭＳ Ｐゴシック" charset="0"/>
              <a:cs typeface="ＭＳ Ｐゴシック" charset="0"/>
            </a:endParaRPr>
          </a:p>
        </p:txBody>
      </p:sp>
    </p:spTree>
    <p:extLst>
      <p:ext uri="{BB962C8B-B14F-4D97-AF65-F5344CB8AC3E}">
        <p14:creationId xmlns:p14="http://schemas.microsoft.com/office/powerpoint/2010/main" val="129274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4574B798-E54D-124C-8633-04A7B00BF6FC}"/>
              </a:ext>
            </a:extLst>
          </p:cNvPr>
          <p:cNvSpPr>
            <a:spLocks noGrp="1" noChangeArrowheads="1"/>
          </p:cNvSpPr>
          <p:nvPr>
            <p:ph type="title"/>
          </p:nvPr>
        </p:nvSpPr>
        <p:spPr/>
        <p:txBody>
          <a:bodyPr>
            <a:normAutofit/>
          </a:bodyPr>
          <a:lstStyle/>
          <a:p>
            <a:pPr eaLnBrk="1" hangingPunct="1">
              <a:defRPr/>
            </a:pPr>
            <a:r>
              <a:rPr lang="en-US" b="1" dirty="0">
                <a:latin typeface="Times New Roman" panose="02020603050405020304" pitchFamily="18" charset="0"/>
                <a:ea typeface="ＭＳ Ｐゴシック" charset="0"/>
                <a:cs typeface="Times New Roman" panose="02020603050405020304" pitchFamily="18" charset="0"/>
              </a:rPr>
              <a:t>Environmental Racism</a:t>
            </a:r>
          </a:p>
        </p:txBody>
      </p:sp>
      <p:sp>
        <p:nvSpPr>
          <p:cNvPr id="29698" name="Rectangle 3">
            <a:extLst>
              <a:ext uri="{FF2B5EF4-FFF2-40B4-BE49-F238E27FC236}">
                <a16:creationId xmlns:a16="http://schemas.microsoft.com/office/drawing/2014/main" id="{4E27C398-F014-FA4B-88CD-7C396005B0CD}"/>
              </a:ext>
            </a:extLst>
          </p:cNvPr>
          <p:cNvSpPr>
            <a:spLocks noGrp="1"/>
          </p:cNvSpPr>
          <p:nvPr>
            <p:ph type="body" idx="1"/>
          </p:nvPr>
        </p:nvSpPr>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rPr>
              <a:t>the unequal protection against toxic and hazardous waste exposure, climate impacts and the systematic exclusion of people of color from environmental decisions affecting their communities (including natural resource extractive activities)</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36866" name="Content Placeholder 2"/>
          <p:cNvSpPr>
            <a:spLocks noGrp="1"/>
          </p:cNvSpPr>
          <p:nvPr>
            <p:ph idx="1"/>
          </p:nvPr>
        </p:nvSpPr>
        <p:spPr/>
        <p:txBody>
          <a:bodyPr>
            <a:normAutofit/>
          </a:bodyPr>
          <a:lstStyle/>
          <a:p>
            <a:r>
              <a:rPr lang="en-US" sz="2800" dirty="0">
                <a:latin typeface="Times New Roman" panose="02020603050405020304" pitchFamily="18" charset="0"/>
                <a:ea typeface="ＭＳ Ｐゴシック" charset="0"/>
                <a:cs typeface="Times New Roman" panose="02020603050405020304" pitchFamily="18" charset="0"/>
              </a:rPr>
              <a:t>Opportunity to push EJ solutions beyond typical reformist orientation </a:t>
            </a:r>
          </a:p>
        </p:txBody>
      </p:sp>
    </p:spTree>
    <p:extLst>
      <p:ext uri="{BB962C8B-B14F-4D97-AF65-F5344CB8AC3E}">
        <p14:creationId xmlns:p14="http://schemas.microsoft.com/office/powerpoint/2010/main" val="483780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37890" name="Content Placeholder 2"/>
          <p:cNvSpPr>
            <a:spLocks noGrp="1"/>
          </p:cNvSpPr>
          <p:nvPr>
            <p:ph idx="1"/>
          </p:nvPr>
        </p:nvSpPr>
        <p:spPr/>
        <p:txBody>
          <a:bodyPr>
            <a:normAutofit/>
          </a:bodyPr>
          <a:lstStyle/>
          <a:p>
            <a:r>
              <a:rPr lang="en-US" sz="2800" dirty="0">
                <a:latin typeface="Times New Roman" panose="02020603050405020304" pitchFamily="18" charset="0"/>
                <a:ea typeface="ＭＳ Ｐゴシック" charset="0"/>
                <a:cs typeface="Times New Roman" panose="02020603050405020304" pitchFamily="18" charset="0"/>
              </a:rPr>
              <a:t>EJ reframing of the environment as those spaces where we “live, work, play, learn, and pray”</a:t>
            </a:r>
            <a:r>
              <a:rPr lang="en-US" altLang="ja-JP" sz="2800" dirty="0">
                <a:latin typeface="Times New Roman" panose="02020603050405020304" pitchFamily="18" charset="0"/>
                <a:ea typeface="ＭＳ Ｐゴシック" charset="0"/>
                <a:cs typeface="Times New Roman" panose="02020603050405020304" pitchFamily="18" charset="0"/>
              </a:rPr>
              <a:t> </a:t>
            </a:r>
            <a:endParaRPr lang="en-US" sz="2800" dirty="0">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871127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38914" name="Content Placeholder 2"/>
          <p:cNvSpPr>
            <a:spLocks noGrp="1"/>
          </p:cNvSpPr>
          <p:nvPr>
            <p:ph idx="1"/>
          </p:nvPr>
        </p:nvSpPr>
        <p:spPr/>
        <p:txBody>
          <a:bodyPr>
            <a:normAutofit/>
          </a:bodyPr>
          <a:lstStyle/>
          <a:p>
            <a:r>
              <a:rPr lang="en-US" sz="2800" dirty="0">
                <a:latin typeface="Times New Roman" panose="02020603050405020304" pitchFamily="18" charset="0"/>
                <a:ea typeface="ＭＳ Ｐゴシック" charset="0"/>
                <a:cs typeface="Times New Roman" panose="02020603050405020304" pitchFamily="18" charset="0"/>
              </a:rPr>
              <a:t>EJ reframing of the environment as those spaces where we “live, work, play, learn, and pray….</a:t>
            </a:r>
            <a:r>
              <a:rPr lang="en-US" sz="2800" i="1" dirty="0">
                <a:latin typeface="Times New Roman" panose="02020603050405020304" pitchFamily="18" charset="0"/>
                <a:ea typeface="ＭＳ Ｐゴシック" charset="0"/>
                <a:cs typeface="Times New Roman" panose="02020603050405020304" pitchFamily="18" charset="0"/>
              </a:rPr>
              <a:t>and do time</a:t>
            </a:r>
            <a:r>
              <a:rPr lang="en-US" sz="2800" dirty="0">
                <a:latin typeface="Times New Roman" panose="02020603050405020304" pitchFamily="18" charset="0"/>
                <a:ea typeface="ＭＳ Ｐゴシック" charset="0"/>
                <a:cs typeface="Times New Roman" panose="02020603050405020304" pitchFamily="18" charset="0"/>
              </a:rPr>
              <a:t>” </a:t>
            </a:r>
          </a:p>
        </p:txBody>
      </p:sp>
    </p:spTree>
    <p:extLst>
      <p:ext uri="{BB962C8B-B14F-4D97-AF65-F5344CB8AC3E}">
        <p14:creationId xmlns:p14="http://schemas.microsoft.com/office/powerpoint/2010/main" val="2016319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40962" name="Content Placeholder 2"/>
          <p:cNvSpPr>
            <a:spLocks noGrp="1"/>
          </p:cNvSpPr>
          <p:nvPr>
            <p:ph idx="1"/>
          </p:nvPr>
        </p:nvSpPr>
        <p:spPr/>
        <p:txBody>
          <a:bodyPr>
            <a:normAutofit/>
          </a:bodyPr>
          <a:lstStyle/>
          <a:p>
            <a:r>
              <a:rPr lang="en-US" sz="2800" dirty="0">
                <a:latin typeface="Times New Roman" panose="02020603050405020304" pitchFamily="18" charset="0"/>
                <a:ea typeface="ＭＳ Ｐゴシック" charset="0"/>
                <a:cs typeface="Times New Roman" panose="02020603050405020304" pitchFamily="18" charset="0"/>
              </a:rPr>
              <a:t>Minority move-in Hypothesis </a:t>
            </a:r>
            <a:r>
              <a:rPr lang="en-US" sz="2800" u="sng" dirty="0">
                <a:latin typeface="Times New Roman" panose="02020603050405020304" pitchFamily="18" charset="0"/>
                <a:ea typeface="ＭＳ Ｐゴシック" charset="0"/>
                <a:cs typeface="Times New Roman" panose="02020603050405020304" pitchFamily="18" charset="0"/>
              </a:rPr>
              <a:t>is moot</a:t>
            </a:r>
          </a:p>
        </p:txBody>
      </p:sp>
    </p:spTree>
    <p:extLst>
      <p:ext uri="{BB962C8B-B14F-4D97-AF65-F5344CB8AC3E}">
        <p14:creationId xmlns:p14="http://schemas.microsoft.com/office/powerpoint/2010/main" val="876183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41986" name="Content Placeholder 2"/>
          <p:cNvSpPr>
            <a:spLocks noGrp="1"/>
          </p:cNvSpPr>
          <p:nvPr>
            <p:ph idx="1"/>
          </p:nvPr>
        </p:nvSpPr>
        <p:spPr/>
        <p:txBody>
          <a:bodyPr>
            <a:normAutofit/>
          </a:bodyPr>
          <a:lstStyle/>
          <a:p>
            <a:r>
              <a:rPr lang="en-US" sz="2800" dirty="0">
                <a:latin typeface="Times New Roman" panose="02020603050405020304" pitchFamily="18" charset="0"/>
                <a:ea typeface="ＭＳ Ｐゴシック" charset="0"/>
                <a:cs typeface="Times New Roman" panose="02020603050405020304" pitchFamily="18" charset="0"/>
              </a:rPr>
              <a:t>Incarcerated persons are leaders in the EJ movement</a:t>
            </a:r>
            <a:endParaRPr lang="en-US" sz="2800" u="sng" dirty="0">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44727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43010" name="Content Placeholder 2"/>
          <p:cNvSpPr>
            <a:spLocks noGrp="1"/>
          </p:cNvSpPr>
          <p:nvPr>
            <p:ph idx="1"/>
          </p:nvPr>
        </p:nvSpPr>
        <p:spPr/>
        <p:txBody>
          <a:bodyPr>
            <a:normAutofit/>
          </a:bodyPr>
          <a:lstStyle/>
          <a:p>
            <a:r>
              <a:rPr lang="en-US" sz="2800" dirty="0">
                <a:latin typeface="Times New Roman" panose="02020603050405020304" pitchFamily="18" charset="0"/>
                <a:ea typeface="ＭＳ Ｐゴシック" charset="0"/>
                <a:cs typeface="Times New Roman" panose="02020603050405020304" pitchFamily="18" charset="0"/>
              </a:rPr>
              <a:t>Incarcerated persons are leaders in the EJ movement, </a:t>
            </a:r>
            <a:r>
              <a:rPr lang="en-US" sz="2800" i="1" dirty="0">
                <a:latin typeface="Times New Roman" panose="02020603050405020304" pitchFamily="18" charset="0"/>
                <a:ea typeface="ＭＳ Ｐゴシック" charset="0"/>
                <a:cs typeface="Times New Roman" panose="02020603050405020304" pitchFamily="18" charset="0"/>
              </a:rPr>
              <a:t>which is also a slave rebellion</a:t>
            </a:r>
          </a:p>
        </p:txBody>
      </p:sp>
    </p:spTree>
    <p:extLst>
      <p:ext uri="{BB962C8B-B14F-4D97-AF65-F5344CB8AC3E}">
        <p14:creationId xmlns:p14="http://schemas.microsoft.com/office/powerpoint/2010/main" val="1628741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Why EJ and prisons?</a:t>
            </a:r>
          </a:p>
        </p:txBody>
      </p:sp>
      <p:sp>
        <p:nvSpPr>
          <p:cNvPr id="44034" name="Content Placeholder 2"/>
          <p:cNvSpPr>
            <a:spLocks noGrp="1"/>
          </p:cNvSpPr>
          <p:nvPr>
            <p:ph idx="1"/>
          </p:nvPr>
        </p:nvSpPr>
        <p:spPr/>
        <p:txBody>
          <a:bodyPr>
            <a:normAutofit/>
          </a:bodyPr>
          <a:lstStyle/>
          <a:p>
            <a:pPr lvl="1"/>
            <a:r>
              <a:rPr lang="en-US" sz="2800" dirty="0">
                <a:latin typeface="Times New Roman" panose="02020603050405020304" pitchFamily="18" charset="0"/>
                <a:ea typeface="ＭＳ Ｐゴシック" charset="0"/>
                <a:cs typeface="Times New Roman" panose="02020603050405020304" pitchFamily="18" charset="0"/>
              </a:rPr>
              <a:t>Incarcerated persons are leaders in the EJ movement, </a:t>
            </a:r>
            <a:r>
              <a:rPr lang="en-US" sz="2800" i="1" dirty="0">
                <a:latin typeface="Times New Roman" panose="02020603050405020304" pitchFamily="18" charset="0"/>
                <a:ea typeface="ＭＳ Ｐゴシック" charset="0"/>
                <a:cs typeface="Times New Roman" panose="02020603050405020304" pitchFamily="18" charset="0"/>
              </a:rPr>
              <a:t>which is also a slave rebellion</a:t>
            </a:r>
          </a:p>
          <a:p>
            <a:pPr lvl="1"/>
            <a:r>
              <a:rPr lang="en-US" sz="2800" dirty="0">
                <a:latin typeface="Times New Roman" panose="02020603050405020304" pitchFamily="18" charset="0"/>
                <a:ea typeface="ＭＳ Ｐゴシック" charset="0"/>
                <a:cs typeface="Times New Roman" panose="02020603050405020304" pitchFamily="18" charset="0"/>
              </a:rPr>
              <a:t>EJ movement continues the work of abolitionist movements from centuries ago</a:t>
            </a:r>
          </a:p>
        </p:txBody>
      </p:sp>
    </p:spTree>
    <p:extLst>
      <p:ext uri="{BB962C8B-B14F-4D97-AF65-F5344CB8AC3E}">
        <p14:creationId xmlns:p14="http://schemas.microsoft.com/office/powerpoint/2010/main" val="4270775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905A-D83A-714E-AE09-99F2C7267C1F}"/>
              </a:ext>
            </a:extLst>
          </p:cNvPr>
          <p:cNvSpPr>
            <a:spLocks noGrp="1"/>
          </p:cNvSpPr>
          <p:nvPr>
            <p:ph type="title"/>
          </p:nvPr>
        </p:nvSpPr>
        <p:spPr>
          <a:xfrm>
            <a:off x="1524000" y="1"/>
            <a:ext cx="8984974" cy="1489752"/>
          </a:xfrm>
        </p:spPr>
        <p:txBody>
          <a:bodyPr/>
          <a:lstStyle/>
          <a:p>
            <a:r>
              <a:rPr lang="en-US" b="1" dirty="0">
                <a:latin typeface="Times New Roman" panose="02020603050405020304" pitchFamily="18" charset="0"/>
                <a:cs typeface="Times New Roman" panose="02020603050405020304" pitchFamily="18" charset="0"/>
              </a:rPr>
              <a:t>Environmental Injustice/Racism as Warfare</a:t>
            </a:r>
          </a:p>
        </p:txBody>
      </p:sp>
      <p:sp>
        <p:nvSpPr>
          <p:cNvPr id="3" name="Content Placeholder 2">
            <a:extLst>
              <a:ext uri="{FF2B5EF4-FFF2-40B4-BE49-F238E27FC236}">
                <a16:creationId xmlns:a16="http://schemas.microsoft.com/office/drawing/2014/main" id="{844175A4-6C6B-4E4A-8163-B7D91466F0F5}"/>
              </a:ext>
            </a:extLst>
          </p:cNvPr>
          <p:cNvSpPr>
            <a:spLocks noGrp="1"/>
          </p:cNvSpPr>
          <p:nvPr>
            <p:ph idx="1"/>
          </p:nvPr>
        </p:nvSpPr>
        <p:spPr>
          <a:xfrm>
            <a:off x="1846729" y="1362635"/>
            <a:ext cx="9657883" cy="4548587"/>
          </a:xfrm>
        </p:spPr>
        <p:txBody>
          <a:bodyPr/>
          <a:lstStyle/>
          <a:p>
            <a:r>
              <a:rPr lang="en-US" sz="2800" dirty="0">
                <a:latin typeface="Times New Roman" panose="02020603050405020304" pitchFamily="18" charset="0"/>
                <a:cs typeface="Times New Roman" panose="02020603050405020304" pitchFamily="18" charset="0"/>
              </a:rPr>
              <a:t>Direct assaults by states and state-supported organizations on entire communities</a:t>
            </a:r>
          </a:p>
          <a:p>
            <a:r>
              <a:rPr lang="en-US" sz="2800" dirty="0">
                <a:latin typeface="Times New Roman" panose="02020603050405020304" pitchFamily="18" charset="0"/>
                <a:cs typeface="Times New Roman" panose="02020603050405020304" pitchFamily="18" charset="0"/>
              </a:rPr>
              <a:t>Results in massive harm to those communities and ecosystems</a:t>
            </a:r>
          </a:p>
          <a:p>
            <a:r>
              <a:rPr lang="en-US" sz="2800" dirty="0">
                <a:latin typeface="Times New Roman" panose="02020603050405020304" pitchFamily="18" charset="0"/>
                <a:cs typeface="Times New Roman" panose="02020603050405020304" pitchFamily="18" charset="0"/>
              </a:rPr>
              <a:t>Designed to maintain the health of valued groups</a:t>
            </a:r>
          </a:p>
          <a:p>
            <a:r>
              <a:rPr lang="en-US" sz="2800" dirty="0">
                <a:latin typeface="Times New Roman" panose="02020603050405020304" pitchFamily="18" charset="0"/>
                <a:cs typeface="Times New Roman" panose="02020603050405020304" pitchFamily="18" charset="0"/>
              </a:rPr>
              <a:t>“Environmental justice communities” become </a:t>
            </a:r>
            <a:r>
              <a:rPr lang="en-US" sz="2800" i="1" dirty="0">
                <a:latin typeface="Times New Roman" panose="02020603050405020304" pitchFamily="18" charset="0"/>
                <a:cs typeface="Times New Roman" panose="02020603050405020304" pitchFamily="18" charset="0"/>
              </a:rPr>
              <a:t>targets</a:t>
            </a:r>
            <a:r>
              <a:rPr lang="en-US" sz="2800" dirty="0">
                <a:latin typeface="Times New Roman" panose="02020603050405020304" pitchFamily="18" charset="0"/>
                <a:cs typeface="Times New Roman" panose="02020603050405020304" pitchFamily="18" charset="0"/>
              </a:rPr>
              <a:t> and </a:t>
            </a:r>
            <a:r>
              <a:rPr lang="en-US" sz="2800" i="1" dirty="0">
                <a:latin typeface="Times New Roman" panose="02020603050405020304" pitchFamily="18" charset="0"/>
                <a:cs typeface="Times New Roman" panose="02020603050405020304" pitchFamily="18" charset="0"/>
              </a:rPr>
              <a:t>enemies</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76405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AAB0E-61F2-3B4C-85B2-53D0B9F46A37}"/>
              </a:ext>
            </a:extLst>
          </p:cNvPr>
          <p:cNvSpPr>
            <a:spLocks noGrp="1"/>
          </p:cNvSpPr>
          <p:nvPr>
            <p:ph type="title"/>
          </p:nvPr>
        </p:nvSpPr>
        <p:spPr>
          <a:xfrm>
            <a:off x="1828800" y="152400"/>
            <a:ext cx="8686800" cy="914400"/>
          </a:xfrm>
        </p:spPr>
        <p:txBody>
          <a:bodyPr/>
          <a:lstStyle/>
          <a:p>
            <a:pPr algn="ctr">
              <a:defRPr/>
            </a:pPr>
            <a:r>
              <a:rPr lang="en-US" b="1" dirty="0">
                <a:latin typeface="Times New Roman" panose="02020603050405020304" pitchFamily="18" charset="0"/>
                <a:cs typeface="Times New Roman" panose="02020603050405020304" pitchFamily="18" charset="0"/>
              </a:rPr>
              <a:t>Why EJ?</a:t>
            </a:r>
          </a:p>
        </p:txBody>
      </p:sp>
      <p:sp>
        <p:nvSpPr>
          <p:cNvPr id="34818" name="Content Placeholder 2">
            <a:extLst>
              <a:ext uri="{FF2B5EF4-FFF2-40B4-BE49-F238E27FC236}">
                <a16:creationId xmlns:a16="http://schemas.microsoft.com/office/drawing/2014/main" id="{0A2A54F4-397E-5144-B739-FF902264D930}"/>
              </a:ext>
            </a:extLst>
          </p:cNvPr>
          <p:cNvSpPr>
            <a:spLocks noGrp="1"/>
          </p:cNvSpPr>
          <p:nvPr>
            <p:ph idx="1"/>
          </p:nvPr>
        </p:nvSpPr>
        <p:spPr>
          <a:xfrm>
            <a:off x="1828800" y="1066800"/>
            <a:ext cx="8686800" cy="5791200"/>
          </a:xfrm>
        </p:spPr>
        <p:txBody>
          <a:bodyPr>
            <a:normAutofit/>
          </a:bodyPr>
          <a:lstStyle/>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Diversity is not just a box to be checked</a:t>
            </a:r>
          </a:p>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Inequality is perhaps the most important driving force behind socioecological crises</a:t>
            </a:r>
          </a:p>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Equality and democracy are good for the environment</a:t>
            </a:r>
          </a:p>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Climate denialism’s link to racism is a global problem</a:t>
            </a:r>
          </a:p>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The first financial supports for the economic system that produced anthropogenic climate change came from racial violence: colonialism, conquest, genocide, and enslavement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a:latin typeface="Times New Roman" panose="02020603050405020304" pitchFamily="18" charset="0"/>
                <a:cs typeface="Times New Roman" panose="02020603050405020304" pitchFamily="18" charset="0"/>
              </a:rPr>
              <a:t>BRYANT ARROYO</a:t>
            </a:r>
          </a:p>
        </p:txBody>
      </p:sp>
      <p:pic>
        <p:nvPicPr>
          <p:cNvPr id="30722" name="Content Placeholder 3" descr="Bryant Arroyo-In-Prison.jpg"/>
          <p:cNvPicPr>
            <a:picLocks noGrp="1" noChangeAspect="1"/>
          </p:cNvPicPr>
          <p:nvPr>
            <p:ph idx="1"/>
          </p:nvPr>
        </p:nvPicPr>
        <p:blipFill>
          <a:blip r:embed="rId2">
            <a:extLst>
              <a:ext uri="{28A0092B-C50C-407E-A947-70E740481C1C}">
                <a14:useLocalDpi xmlns:a14="http://schemas.microsoft.com/office/drawing/2010/main" val="0"/>
              </a:ext>
            </a:extLst>
          </a:blip>
          <a:srcRect l="-69958" r="-69958"/>
          <a:stretch>
            <a:fillRect/>
          </a:stretch>
        </p:blipFill>
        <p:spPr>
          <a:xfrm>
            <a:off x="2589212" y="2133599"/>
            <a:ext cx="8915400" cy="4589929"/>
          </a:xfrm>
        </p:spPr>
      </p:pic>
    </p:spTree>
    <p:extLst>
      <p:ext uri="{BB962C8B-B14F-4D97-AF65-F5344CB8AC3E}">
        <p14:creationId xmlns:p14="http://schemas.microsoft.com/office/powerpoint/2010/main" val="3393375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A2B88-2AD7-C743-A532-689C96E1914C}"/>
              </a:ext>
            </a:extLst>
          </p:cNvPr>
          <p:cNvSpPr>
            <a:spLocks noGrp="1"/>
          </p:cNvSpPr>
          <p:nvPr>
            <p:ph type="title"/>
          </p:nvPr>
        </p:nvSpPr>
        <p:spPr>
          <a:xfrm>
            <a:off x="1828801" y="394447"/>
            <a:ext cx="9675812" cy="1510553"/>
          </a:xfrm>
        </p:spPr>
        <p:txBody>
          <a:bodyPr/>
          <a:lstStyle/>
          <a:p>
            <a:pPr>
              <a:defRPr/>
            </a:pPr>
            <a:r>
              <a:rPr lang="en-US" b="1" dirty="0">
                <a:latin typeface="Times New Roman" panose="02020603050405020304" pitchFamily="18" charset="0"/>
                <a:cs typeface="Times New Roman" panose="02020603050405020304" pitchFamily="18" charset="0"/>
              </a:rPr>
              <a:t>Racism</a:t>
            </a:r>
          </a:p>
        </p:txBody>
      </p:sp>
      <p:sp>
        <p:nvSpPr>
          <p:cNvPr id="35842" name="Content Placeholder 2">
            <a:extLst>
              <a:ext uri="{FF2B5EF4-FFF2-40B4-BE49-F238E27FC236}">
                <a16:creationId xmlns:a16="http://schemas.microsoft.com/office/drawing/2014/main" id="{78D42F94-09E8-6041-8F00-DE871D8EB025}"/>
              </a:ext>
            </a:extLst>
          </p:cNvPr>
          <p:cNvSpPr>
            <a:spLocks noGrp="1"/>
          </p:cNvSpPr>
          <p:nvPr>
            <p:ph idx="1"/>
          </p:nvPr>
        </p:nvSpPr>
        <p:spPr>
          <a:xfrm>
            <a:off x="1828800" y="1295401"/>
            <a:ext cx="8686800" cy="4784725"/>
          </a:xfrm>
        </p:spPr>
        <p:txBody>
          <a:bodyPr/>
          <a:lstStyle/>
          <a:p>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Racism is not limited to the acts of individual bigots; it is a centuries-old practice perpetrated on a massive scale by institutions, corporations, and governments every day. It is also far more than merely prejudice and discrimination; ultimately racism is “</a:t>
            </a:r>
            <a:r>
              <a:rPr lang="en-US" altLang="ja-JP" sz="2800" dirty="0">
                <a:latin typeface="Times New Roman" panose="02020603050405020304" pitchFamily="18" charset="0"/>
                <a:ea typeface="ＭＳ Ｐゴシック" panose="020B0600070205080204" pitchFamily="34" charset="-128"/>
                <a:cs typeface="Times New Roman" panose="02020603050405020304" pitchFamily="18" charset="0"/>
              </a:rPr>
              <a:t>group-differentiated vulnerability to premature death</a:t>
            </a: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a:t>
            </a:r>
            <a:endParaRPr lang="en-US" altLang="ja-JP" sz="28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buFont typeface="Wingdings 2" pitchFamily="2" charset="2"/>
              <a:buNone/>
            </a:pPr>
            <a:endParaRPr lang="en-US" altLang="en-US" sz="1400" dirty="0">
              <a:ea typeface="ＭＳ Ｐゴシック" panose="020B0600070205080204" pitchFamily="34" charset="-128"/>
            </a:endParaRPr>
          </a:p>
          <a:p>
            <a:pPr>
              <a:buFont typeface="Wingdings 2" pitchFamily="2" charset="2"/>
              <a:buNone/>
            </a:pPr>
            <a:endParaRPr lang="en-US" altLang="en-US" sz="1400" dirty="0">
              <a:ea typeface="ＭＳ Ｐゴシック" panose="020B0600070205080204" pitchFamily="34" charset="-128"/>
            </a:endParaRPr>
          </a:p>
          <a:p>
            <a:pPr>
              <a:buFont typeface="Wingdings 2" pitchFamily="2" charset="2"/>
              <a:buNone/>
            </a:pPr>
            <a:endParaRPr lang="en-US" altLang="en-US" sz="1400" dirty="0">
              <a:ea typeface="ＭＳ Ｐゴシック" panose="020B0600070205080204" pitchFamily="34" charset="-128"/>
            </a:endParaRPr>
          </a:p>
          <a:p>
            <a:pPr>
              <a:buFont typeface="Wingdings 2" pitchFamily="2" charset="2"/>
              <a:buNone/>
            </a:pPr>
            <a:r>
              <a:rPr lang="en-US" altLang="en-US" sz="1400" dirty="0">
                <a:ea typeface="ＭＳ Ｐゴシック" panose="020B0600070205080204" pitchFamily="34" charset="-128"/>
              </a:rPr>
              <a:t>Source: Ruth Wilson Gilmore. 2007. </a:t>
            </a:r>
            <a:r>
              <a:rPr lang="en-US" altLang="en-US" sz="1400" i="1" dirty="0">
                <a:ea typeface="ＭＳ Ｐゴシック" panose="020B0600070205080204" pitchFamily="34" charset="-128"/>
              </a:rPr>
              <a:t>Golden Gulag: Prisons, Surplus, Crisis, and Opposition in Globalizing California</a:t>
            </a:r>
            <a:r>
              <a:rPr lang="en-US" altLang="en-US" sz="1400" dirty="0">
                <a:ea typeface="ＭＳ Ｐゴシック" panose="020B0600070205080204" pitchFamily="34" charset="-128"/>
              </a:rPr>
              <a:t>.</a:t>
            </a:r>
            <a:r>
              <a:rPr lang="en-US" altLang="en-US" sz="1400" i="1" dirty="0">
                <a:ea typeface="ＭＳ Ｐゴシック" panose="020B0600070205080204" pitchFamily="34" charset="-128"/>
              </a:rPr>
              <a:t> </a:t>
            </a:r>
            <a:r>
              <a:rPr lang="en-US" altLang="en-US" sz="1400" dirty="0">
                <a:ea typeface="ＭＳ Ｐゴシック" panose="020B0600070205080204" pitchFamily="34" charset="-128"/>
              </a:rPr>
              <a:t>University of California Press</a:t>
            </a:r>
            <a:r>
              <a:rPr lang="en-US" altLang="en-US" sz="1400" i="1" dirty="0">
                <a:ea typeface="ＭＳ Ｐゴシック" panose="020B0600070205080204" pitchFamily="34" charset="-128"/>
              </a:rPr>
              <a:t>.</a:t>
            </a:r>
            <a:endParaRPr lang="en-US" altLang="en-US" sz="1400" dirty="0">
              <a:ea typeface="ＭＳ Ｐゴシック" panose="020B0600070205080204"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35" y="624110"/>
            <a:ext cx="11361177" cy="1280890"/>
          </a:xfrm>
        </p:spPr>
        <p:txBody>
          <a:bodyPr/>
          <a:lstStyle/>
          <a:p>
            <a:pPr algn="ctr">
              <a:defRPr/>
            </a:pPr>
            <a:r>
              <a:rPr lang="en-US" b="1" dirty="0">
                <a:latin typeface="Times New Roman" panose="02020603050405020304" pitchFamily="18" charset="0"/>
                <a:cs typeface="Times New Roman" panose="02020603050405020304" pitchFamily="18" charset="0"/>
              </a:rPr>
              <a:t>Thank you!</a:t>
            </a:r>
          </a:p>
        </p:txBody>
      </p:sp>
      <p:sp>
        <p:nvSpPr>
          <p:cNvPr id="45058" name="Content Placeholder 2"/>
          <p:cNvSpPr>
            <a:spLocks noGrp="1"/>
          </p:cNvSpPr>
          <p:nvPr>
            <p:ph idx="1"/>
          </p:nvPr>
        </p:nvSpPr>
        <p:spPr>
          <a:xfrm>
            <a:off x="780585" y="1874659"/>
            <a:ext cx="9735015" cy="4983341"/>
          </a:xfrm>
        </p:spPr>
        <p:txBody>
          <a:bodyPr>
            <a:normAutofit/>
          </a:bodyPr>
          <a:lstStyle/>
          <a:p>
            <a:pPr marL="0" indent="0">
              <a:buNone/>
            </a:pPr>
            <a:r>
              <a:rPr lang="en-US" sz="2800" dirty="0">
                <a:latin typeface="Times New Roman" panose="02020603050405020304" pitchFamily="18" charset="0"/>
                <a:ea typeface="ＭＳ Ｐゴシック" charset="0"/>
                <a:cs typeface="Times New Roman" panose="02020603050405020304" pitchFamily="18" charset="0"/>
              </a:rPr>
              <a:t>Research Team: Elijah Baker, Olive Brogan, Emily Gribble, Hazel Johnson, Fabiana Lake, Ren Levitan, Chloe Ortiz, Carly </a:t>
            </a:r>
            <a:r>
              <a:rPr lang="en-US" sz="2800" dirty="0" err="1">
                <a:latin typeface="Times New Roman" panose="02020603050405020304" pitchFamily="18" charset="0"/>
                <a:ea typeface="ＭＳ Ｐゴシック" charset="0"/>
                <a:cs typeface="Times New Roman" panose="02020603050405020304" pitchFamily="18" charset="0"/>
              </a:rPr>
              <a:t>Marto</a:t>
            </a:r>
            <a:r>
              <a:rPr lang="en-US" sz="2800" dirty="0">
                <a:latin typeface="Times New Roman" panose="02020603050405020304" pitchFamily="18" charset="0"/>
                <a:ea typeface="ＭＳ Ｐゴシック" charset="0"/>
                <a:cs typeface="Times New Roman" panose="02020603050405020304" pitchFamily="18" charset="0"/>
              </a:rPr>
              <a:t>, Lizzy </a:t>
            </a:r>
            <a:r>
              <a:rPr lang="en-US" sz="2800" dirty="0" err="1">
                <a:latin typeface="Times New Roman" panose="02020603050405020304" pitchFamily="18" charset="0"/>
                <a:ea typeface="ＭＳ Ｐゴシック" charset="0"/>
                <a:cs typeface="Times New Roman" panose="02020603050405020304" pitchFamily="18" charset="0"/>
              </a:rPr>
              <a:t>Privitera</a:t>
            </a:r>
            <a:r>
              <a:rPr lang="en-US" sz="2800" dirty="0">
                <a:latin typeface="Times New Roman" panose="02020603050405020304" pitchFamily="18" charset="0"/>
                <a:ea typeface="ＭＳ Ｐゴシック" charset="0"/>
                <a:cs typeface="Times New Roman" panose="02020603050405020304" pitchFamily="18" charset="0"/>
              </a:rPr>
              <a:t>, Cambria Wilson</a:t>
            </a:r>
          </a:p>
          <a:p>
            <a:pPr marL="0" indent="0">
              <a:buNone/>
            </a:pPr>
            <a:r>
              <a:rPr lang="en-US" sz="2800" dirty="0">
                <a:latin typeface="Times New Roman" panose="02020603050405020304" pitchFamily="18" charset="0"/>
                <a:ea typeface="ＭＳ Ｐゴシック" charset="0"/>
                <a:cs typeface="Times New Roman" panose="02020603050405020304" pitchFamily="18" charset="0"/>
              </a:rPr>
              <a:t>Prison Environmental Justice Project, UCSB</a:t>
            </a:r>
          </a:p>
          <a:p>
            <a:pPr marL="0" indent="0">
              <a:buNone/>
            </a:pPr>
            <a:r>
              <a:rPr lang="en-US" sz="2800" dirty="0">
                <a:latin typeface="Times New Roman" panose="02020603050405020304" pitchFamily="18" charset="0"/>
                <a:ea typeface="ＭＳ Ｐゴシック" charset="0"/>
                <a:cs typeface="Times New Roman" panose="02020603050405020304" pitchFamily="18" charset="0"/>
                <a:hlinkClick r:id="rId2"/>
              </a:rPr>
              <a:t>pellow@es.ucsb.edu</a:t>
            </a:r>
            <a:endParaRPr lang="en-US" sz="2800" dirty="0">
              <a:latin typeface="Times New Roman" panose="02020603050405020304" pitchFamily="18" charset="0"/>
              <a:ea typeface="ＭＳ Ｐゴシック" charset="0"/>
              <a:cs typeface="Times New Roman" panose="02020603050405020304" pitchFamily="18" charset="0"/>
            </a:endParaRPr>
          </a:p>
          <a:p>
            <a:pPr marL="0" indent="0">
              <a:buNone/>
            </a:pPr>
            <a:r>
              <a:rPr lang="en-US" sz="2800" dirty="0">
                <a:latin typeface="Times New Roman" panose="02020603050405020304" pitchFamily="18" charset="0"/>
                <a:ea typeface="ＭＳ Ｐゴシック" charset="0"/>
                <a:cs typeface="Times New Roman" panose="02020603050405020304" pitchFamily="18" charset="0"/>
              </a:rPr>
              <a:t>http://</a:t>
            </a:r>
            <a:r>
              <a:rPr lang="en-US" sz="2800" dirty="0" err="1">
                <a:latin typeface="Times New Roman" panose="02020603050405020304" pitchFamily="18" charset="0"/>
                <a:ea typeface="ＭＳ Ｐゴシック" charset="0"/>
                <a:cs typeface="Times New Roman" panose="02020603050405020304" pitchFamily="18" charset="0"/>
              </a:rPr>
              <a:t>www.gejp.es.ucsb.edu</a:t>
            </a:r>
            <a:endParaRPr lang="en-US" sz="2800" dirty="0">
              <a:latin typeface="Times New Roman" panose="02020603050405020304" pitchFamily="18" charset="0"/>
              <a:ea typeface="ＭＳ Ｐゴシック" charset="0"/>
              <a:cs typeface="Times New Roman" panose="02020603050405020304" pitchFamily="18" charset="0"/>
            </a:endParaRPr>
          </a:p>
          <a:p>
            <a:pPr marL="0" indent="0">
              <a:buNone/>
            </a:pPr>
            <a:endParaRPr lang="en-US" sz="2400" dirty="0">
              <a:latin typeface="Franklin Gothic Book" charset="0"/>
              <a:ea typeface="ＭＳ Ｐゴシック" charset="0"/>
              <a:cs typeface="ＭＳ Ｐゴシック" charset="0"/>
            </a:endParaRPr>
          </a:p>
        </p:txBody>
      </p:sp>
    </p:spTree>
    <p:extLst>
      <p:ext uri="{BB962C8B-B14F-4D97-AF65-F5344CB8AC3E}">
        <p14:creationId xmlns:p14="http://schemas.microsoft.com/office/powerpoint/2010/main" val="302461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16BD3276-66EF-A049-AB6E-57254AE1F7E9}"/>
              </a:ext>
            </a:extLst>
          </p:cNvPr>
          <p:cNvSpPr>
            <a:spLocks noGrp="1" noChangeArrowheads="1"/>
          </p:cNvSpPr>
          <p:nvPr>
            <p:ph type="title"/>
          </p:nvPr>
        </p:nvSpPr>
        <p:spPr/>
        <p:txBody>
          <a:bodyPr/>
          <a:lstStyle/>
          <a:p>
            <a:pPr eaLnBrk="1" hangingPunct="1">
              <a:defRPr/>
            </a:pPr>
            <a:r>
              <a:rPr lang="en-US" b="1" dirty="0">
                <a:latin typeface="Times New Roman" panose="02020603050405020304" pitchFamily="18" charset="0"/>
                <a:ea typeface="ＭＳ Ｐゴシック" charset="0"/>
                <a:cs typeface="Times New Roman" panose="02020603050405020304" pitchFamily="18" charset="0"/>
              </a:rPr>
              <a:t>Environmental Justice</a:t>
            </a:r>
          </a:p>
        </p:txBody>
      </p:sp>
      <p:sp>
        <p:nvSpPr>
          <p:cNvPr id="32770" name="Rectangle 3">
            <a:extLst>
              <a:ext uri="{FF2B5EF4-FFF2-40B4-BE49-F238E27FC236}">
                <a16:creationId xmlns:a16="http://schemas.microsoft.com/office/drawing/2014/main" id="{1009225C-FF1C-EB46-A2E0-819075C413F5}"/>
              </a:ext>
            </a:extLst>
          </p:cNvPr>
          <p:cNvSpPr>
            <a:spLocks noGrp="1"/>
          </p:cNvSpPr>
          <p:nvPr>
            <p:ph type="body" idx="1"/>
          </p:nvPr>
        </p:nvSpPr>
        <p:spPr>
          <a:xfrm>
            <a:off x="2589212" y="1739153"/>
            <a:ext cx="8915400" cy="4172069"/>
          </a:xfrm>
        </p:spPr>
        <p:txBody>
          <a:bodyPr>
            <a:no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“The fair treatment and meaningful involvement of all people regardless of race, color, national origin, or income with respect to the development, implementation, and enforcement of environmental laws, regulations, and policies.” (USEPA) </a:t>
            </a:r>
          </a:p>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EJ is a goal and a vision, in which no community is unfairly burdened with pollution or other environmental harms and when social justice and ecological sustainability prevail.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E8B270E-2C21-F54D-B054-E8803B3C3873}"/>
              </a:ext>
            </a:extLst>
          </p:cNvPr>
          <p:cNvSpPr>
            <a:spLocks noGrp="1" noChangeArrowheads="1"/>
          </p:cNvSpPr>
          <p:nvPr>
            <p:ph type="title"/>
          </p:nvPr>
        </p:nvSpPr>
        <p:spPr/>
        <p:txBody>
          <a:bodyPr/>
          <a:lstStyle/>
          <a:p>
            <a:pPr>
              <a:defRPr/>
            </a:pPr>
            <a:endParaRPr lang="en-US"/>
          </a:p>
        </p:txBody>
      </p:sp>
      <p:sp>
        <p:nvSpPr>
          <p:cNvPr id="16386" name="Rectangle 3">
            <a:extLst>
              <a:ext uri="{FF2B5EF4-FFF2-40B4-BE49-F238E27FC236}">
                <a16:creationId xmlns:a16="http://schemas.microsoft.com/office/drawing/2014/main" id="{336C5D77-90FE-9447-8A56-F506B90571AC}"/>
              </a:ext>
            </a:extLst>
          </p:cNvPr>
          <p:cNvSpPr>
            <a:spLocks noGrp="1"/>
          </p:cNvSpPr>
          <p:nvPr>
            <p:ph type="body" idx="1"/>
          </p:nvPr>
        </p:nvSpPr>
        <p:spPr/>
        <p:txBody>
          <a:bodyPr/>
          <a:lstStyle/>
          <a:p>
            <a:endParaRPr lang="en-US" altLang="en-US">
              <a:ea typeface="ＭＳ Ｐゴシック" panose="020B0600070205080204" pitchFamily="34" charset="-128"/>
            </a:endParaRPr>
          </a:p>
        </p:txBody>
      </p:sp>
      <p:pic>
        <p:nvPicPr>
          <p:cNvPr id="16387" name="Picture 4" descr="bayview hunters point group">
            <a:extLst>
              <a:ext uri="{FF2B5EF4-FFF2-40B4-BE49-F238E27FC236}">
                <a16:creationId xmlns:a16="http://schemas.microsoft.com/office/drawing/2014/main" id="{14CF38C2-AAB8-0F4A-9DEF-0D5C89420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65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yuca">
            <a:extLst>
              <a:ext uri="{FF2B5EF4-FFF2-40B4-BE49-F238E27FC236}">
                <a16:creationId xmlns:a16="http://schemas.microsoft.com/office/drawing/2014/main" id="{8E55DDE2-FEE7-314F-9CEF-F4141F34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89300"/>
            <a:ext cx="42672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bayview hunters point group2">
            <a:extLst>
              <a:ext uri="{FF2B5EF4-FFF2-40B4-BE49-F238E27FC236}">
                <a16:creationId xmlns:a16="http://schemas.microsoft.com/office/drawing/2014/main" id="{1D5F78EC-1B54-7140-B403-4F8CAE1F5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0"/>
            <a:ext cx="37338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farmworker protest">
            <a:extLst>
              <a:ext uri="{FF2B5EF4-FFF2-40B4-BE49-F238E27FC236}">
                <a16:creationId xmlns:a16="http://schemas.microsoft.com/office/drawing/2014/main" id="{B9B18C97-67ED-394A-8BB6-613055E66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29000"/>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summit2_01">
            <a:extLst>
              <a:ext uri="{FF2B5EF4-FFF2-40B4-BE49-F238E27FC236}">
                <a16:creationId xmlns:a16="http://schemas.microsoft.com/office/drawing/2014/main" id="{FEF5CFC4-45C4-4B45-9B15-8F74053313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0"/>
            <a:ext cx="2825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gopal_dayeneni">
            <a:extLst>
              <a:ext uri="{FF2B5EF4-FFF2-40B4-BE49-F238E27FC236}">
                <a16:creationId xmlns:a16="http://schemas.microsoft.com/office/drawing/2014/main" id="{0FA4FE02-0559-724F-B12F-6E27579E6A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3429000"/>
            <a:ext cx="2362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C0F2CF2-D56A-6849-BD2C-937171DDBE2C}"/>
              </a:ext>
            </a:extLst>
          </p:cNvPr>
          <p:cNvSpPr>
            <a:spLocks noGrp="1" noChangeArrowheads="1"/>
          </p:cNvSpPr>
          <p:nvPr>
            <p:ph type="title"/>
          </p:nvPr>
        </p:nvSpPr>
        <p:spPr/>
        <p:txBody>
          <a:bodyPr/>
          <a:lstStyle/>
          <a:p>
            <a:pPr eaLnBrk="1" hangingPunct="1">
              <a:defRPr/>
            </a:pPr>
            <a:r>
              <a:rPr lang="en-US" dirty="0">
                <a:latin typeface="Times New Roman" charset="0"/>
                <a:ea typeface="MS Pゴシック" charset="0"/>
                <a:cs typeface="MS Pゴシック" charset="0"/>
              </a:rPr>
              <a:t>Fighting for Our Lives</a:t>
            </a:r>
          </a:p>
        </p:txBody>
      </p:sp>
      <p:sp>
        <p:nvSpPr>
          <p:cNvPr id="43010" name="Rectangle 3">
            <a:extLst>
              <a:ext uri="{FF2B5EF4-FFF2-40B4-BE49-F238E27FC236}">
                <a16:creationId xmlns:a16="http://schemas.microsoft.com/office/drawing/2014/main" id="{F59FC613-302D-D74F-89DA-0D662D67BD6F}"/>
              </a:ext>
            </a:extLst>
          </p:cNvPr>
          <p:cNvSpPr>
            <a:spLocks noGrp="1"/>
          </p:cNvSpPr>
          <p:nvPr>
            <p:ph type="body" idx="1"/>
          </p:nvPr>
        </p:nvSpPr>
        <p:spPr>
          <a:xfrm>
            <a:off x="2589212" y="2938408"/>
            <a:ext cx="8915400" cy="2972813"/>
          </a:xfrm>
        </p:spPr>
        <p:txBody>
          <a:bodyPr/>
          <a:lstStyle/>
          <a:p>
            <a:pPr eaLnBrk="1" hangingPunct="1"/>
            <a:endParaRPr lang="en-US" altLang="en-US" dirty="0">
              <a:latin typeface="Times New Roman" panose="02020603050405020304" pitchFamily="18" charset="0"/>
              <a:ea typeface="MS Pゴシック" pitchFamily="-92" charset="-128"/>
            </a:endParaRPr>
          </a:p>
          <a:p>
            <a:pPr eaLnBrk="1" hangingPunct="1"/>
            <a:endParaRPr lang="en-US" altLang="en-US" dirty="0">
              <a:latin typeface="Times New Roman" panose="02020603050405020304" pitchFamily="18" charset="0"/>
              <a:ea typeface="MS Pゴシック" pitchFamily="-92" charset="-128"/>
            </a:endParaRPr>
          </a:p>
          <a:p>
            <a:pPr eaLnBrk="1" hangingPunct="1"/>
            <a:endParaRPr lang="en-US" altLang="en-US" dirty="0">
              <a:latin typeface="Times New Roman" panose="02020603050405020304" pitchFamily="18" charset="0"/>
              <a:ea typeface="MS Pゴシック" pitchFamily="-92" charset="-128"/>
            </a:endParaRPr>
          </a:p>
          <a:p>
            <a:pPr eaLnBrk="1" hangingPunct="1"/>
            <a:endParaRPr lang="en-US" altLang="en-US" dirty="0">
              <a:latin typeface="Times New Roman" panose="02020603050405020304" pitchFamily="18" charset="0"/>
              <a:ea typeface="MS Pゴシック" pitchFamily="-92" charset="-128"/>
            </a:endParaRPr>
          </a:p>
          <a:p>
            <a:pPr eaLnBrk="1" hangingPunct="1"/>
            <a:endParaRPr lang="en-US" altLang="en-US" dirty="0">
              <a:latin typeface="Times New Roman" panose="02020603050405020304" pitchFamily="18" charset="0"/>
              <a:ea typeface="MS Pゴシック" pitchFamily="-92" charset="-128"/>
            </a:endParaRPr>
          </a:p>
        </p:txBody>
      </p:sp>
      <p:pic>
        <p:nvPicPr>
          <p:cNvPr id="43011" name="Picture 4" descr="warren">
            <a:extLst>
              <a:ext uri="{FF2B5EF4-FFF2-40B4-BE49-F238E27FC236}">
                <a16:creationId xmlns:a16="http://schemas.microsoft.com/office/drawing/2014/main" id="{0FD69B32-6C25-F945-811A-8EE54ACDC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29" y="2209799"/>
            <a:ext cx="5707116" cy="370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C687-4C29-8A4E-A6D7-C1FD83923E09}"/>
              </a:ext>
            </a:extLst>
          </p:cNvPr>
          <p:cNvSpPr>
            <a:spLocks noGrp="1"/>
          </p:cNvSpPr>
          <p:nvPr>
            <p:ph type="title"/>
          </p:nvPr>
        </p:nvSpPr>
        <p:spPr/>
        <p:txBody>
          <a:bodyPr>
            <a:normAutofit/>
          </a:bodyPr>
          <a:lstStyle/>
          <a:p>
            <a:pPr>
              <a:defRPr/>
            </a:pPr>
            <a:r>
              <a:rPr lang="en-US" dirty="0"/>
              <a:t>Indigenous sovereignty, climate and environmental justice in the Dakotas</a:t>
            </a:r>
          </a:p>
        </p:txBody>
      </p:sp>
      <p:pic>
        <p:nvPicPr>
          <p:cNvPr id="18434" name="Content Placeholder 3" descr="Standing Rock photo.jpeg">
            <a:extLst>
              <a:ext uri="{FF2B5EF4-FFF2-40B4-BE49-F238E27FC236}">
                <a16:creationId xmlns:a16="http://schemas.microsoft.com/office/drawing/2014/main" id="{C1A83A7D-4481-9D48-A043-98425CE492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976" r="-21976"/>
          <a:stretch>
            <a:fillRect/>
          </a:stretch>
        </p:blipFill>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{12BBF9AA-8F66-594D-ADC8-2BAC1F245DA4}tf10001069</Template>
  <TotalTime>1433</TotalTime>
  <Words>3259</Words>
  <Application>Microsoft Macintosh PowerPoint</Application>
  <PresentationFormat>Widescreen</PresentationFormat>
  <Paragraphs>188</Paragraphs>
  <Slides>50</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Century Gothic</vt:lpstr>
      <vt:lpstr>Franklin Gothic Book</vt:lpstr>
      <vt:lpstr>Times New Roman</vt:lpstr>
      <vt:lpstr>Wingdings 2</vt:lpstr>
      <vt:lpstr>Wingdings 3</vt:lpstr>
      <vt:lpstr>Wisp</vt:lpstr>
      <vt:lpstr>Why Environmental Justice Matters for us All </vt:lpstr>
      <vt:lpstr>Key issues and questions </vt:lpstr>
      <vt:lpstr>Environmental Inequality/Injustice</vt:lpstr>
      <vt:lpstr>Environmental Racism</vt:lpstr>
      <vt:lpstr>Racism</vt:lpstr>
      <vt:lpstr>Environmental Justice</vt:lpstr>
      <vt:lpstr>PowerPoint Presentation</vt:lpstr>
      <vt:lpstr>Fighting for Our Lives</vt:lpstr>
      <vt:lpstr>Indigenous sovereignty, climate and environmental justice in the Dakotas</vt:lpstr>
      <vt:lpstr>ASIAN PACIFIC ENVIRONMENTAL NETWORK</vt:lpstr>
      <vt:lpstr>Mauna Kea protest</vt:lpstr>
      <vt:lpstr>CAUSE—CENTRAL COAST ALLIANCE UNITED FOR A SUSTAINABLE ECONOMY</vt:lpstr>
      <vt:lpstr>Will Allen, Growing Power, Milwaukee</vt:lpstr>
      <vt:lpstr>Research on Environmental Inequalities</vt:lpstr>
      <vt:lpstr>“Minority Move-in” Hypothesis</vt:lpstr>
      <vt:lpstr>“Minority Move-in” Hypothesis</vt:lpstr>
      <vt:lpstr>Prison Environmental Justice Project</vt:lpstr>
      <vt:lpstr>PowerPoint Presentation</vt:lpstr>
      <vt:lpstr>PowerPoint Presentation</vt:lpstr>
      <vt:lpstr> Water Contamination</vt:lpstr>
      <vt:lpstr>   Water Wars</vt:lpstr>
      <vt:lpstr>Arsenic Poisoning and Extreme Heat</vt:lpstr>
      <vt:lpstr>Genesee County Jail</vt:lpstr>
      <vt:lpstr>Puerto Rico’s Prisons in Flood Zones</vt:lpstr>
      <vt:lpstr>FCC Beaumont, after Hurricane Harvey</vt:lpstr>
      <vt:lpstr>Social Inequality and Incarceration</vt:lpstr>
      <vt:lpstr> Race and Class</vt:lpstr>
      <vt:lpstr>PowerPoint Presentation</vt:lpstr>
      <vt:lpstr>Immigration Status</vt:lpstr>
      <vt:lpstr>Immigration Status</vt:lpstr>
      <vt:lpstr>Disability</vt:lpstr>
      <vt:lpstr>Disability</vt:lpstr>
      <vt:lpstr>Youth/Age</vt:lpstr>
      <vt:lpstr>Resistance: Building a Movement</vt:lpstr>
      <vt:lpstr>PowerPoint Presentation</vt:lpstr>
      <vt:lpstr>Resistance</vt:lpstr>
      <vt:lpstr>Resistance</vt:lpstr>
      <vt:lpstr>PowerPoint Presentation</vt:lpstr>
      <vt:lpstr>Why EJ and prisons?</vt:lpstr>
      <vt:lpstr>Why EJ and prisons?</vt:lpstr>
      <vt:lpstr>Why EJ and prisons?</vt:lpstr>
      <vt:lpstr>Why EJ and prisons?</vt:lpstr>
      <vt:lpstr>Why EJ and prisons?</vt:lpstr>
      <vt:lpstr>Why EJ and prisons?</vt:lpstr>
      <vt:lpstr>Why EJ and prisons?</vt:lpstr>
      <vt:lpstr>Why EJ and prisons?</vt:lpstr>
      <vt:lpstr>Environmental Injustice/Racism as Warfare</vt:lpstr>
      <vt:lpstr>Why EJ?</vt:lpstr>
      <vt:lpstr>BRYANT ARROYO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as Regeneration” </dc:title>
  <dc:creator>Microsoft Office User</dc:creator>
  <cp:lastModifiedBy>Microsoft Office User</cp:lastModifiedBy>
  <cp:revision>111</cp:revision>
  <dcterms:created xsi:type="dcterms:W3CDTF">2021-10-05T17:00:06Z</dcterms:created>
  <dcterms:modified xsi:type="dcterms:W3CDTF">2022-04-20T19:41:09Z</dcterms:modified>
</cp:coreProperties>
</file>