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205" r:id="rId4"/>
    <p:sldMasterId id="2147484311" r:id="rId5"/>
  </p:sldMasterIdLst>
  <p:notesMasterIdLst>
    <p:notesMasterId r:id="rId18"/>
  </p:notesMasterIdLst>
  <p:handoutMasterIdLst>
    <p:handoutMasterId r:id="rId19"/>
  </p:handoutMasterIdLst>
  <p:sldIdLst>
    <p:sldId id="385" r:id="rId6"/>
    <p:sldId id="395" r:id="rId7"/>
    <p:sldId id="396" r:id="rId8"/>
    <p:sldId id="397" r:id="rId9"/>
    <p:sldId id="398" r:id="rId10"/>
    <p:sldId id="394" r:id="rId11"/>
    <p:sldId id="399" r:id="rId12"/>
    <p:sldId id="400" r:id="rId13"/>
    <p:sldId id="388" r:id="rId14"/>
    <p:sldId id="402" r:id="rId15"/>
    <p:sldId id="403" r:id="rId16"/>
    <p:sldId id="404" r:id="rId17"/>
  </p:sldIdLst>
  <p:sldSz cx="9144000" cy="6858000" type="screen4x3"/>
  <p:notesSz cx="9309100" cy="70231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32">
          <p15:clr>
            <a:srgbClr val="A4A3A4"/>
          </p15:clr>
        </p15:guide>
        <p15:guide id="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00"/>
    <a:srgbClr val="0F7FC5"/>
    <a:srgbClr val="F2CBAE"/>
    <a:srgbClr val="DFE65F"/>
    <a:srgbClr val="FFB001"/>
    <a:srgbClr val="BEB6AF"/>
    <a:srgbClr val="DBD5CD"/>
    <a:srgbClr val="51BAAB"/>
    <a:srgbClr val="E8E8E8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896" autoAdjust="0"/>
    <p:restoredTop sz="87244" autoAdjust="0"/>
  </p:normalViewPr>
  <p:slideViewPr>
    <p:cSldViewPr snapToGrid="0">
      <p:cViewPr varScale="1">
        <p:scale>
          <a:sx n="97" d="100"/>
          <a:sy n="97" d="100"/>
        </p:scale>
        <p:origin x="1794" y="78"/>
      </p:cViewPr>
      <p:guideLst>
        <p:guide orient="horz" pos="4032"/>
        <p:guide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10" d="100"/>
        <a:sy n="110" d="100"/>
      </p:scale>
      <p:origin x="0" y="0"/>
    </p:cViewPr>
  </p:sorterViewPr>
  <p:notesViewPr>
    <p:cSldViewPr snapToGrid="0">
      <p:cViewPr varScale="1">
        <p:scale>
          <a:sx n="68" d="100"/>
          <a:sy n="68" d="100"/>
        </p:scale>
        <p:origin x="1812" y="4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tableStyles" Target="tableStyles.xml"/><Relationship Id="rId10" Type="http://schemas.openxmlformats.org/officeDocument/2006/relationships/slide" Target="slides/slide5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033943" cy="351155"/>
          </a:xfrm>
          <a:prstGeom prst="rect">
            <a:avLst/>
          </a:prstGeom>
        </p:spPr>
        <p:txBody>
          <a:bodyPr vert="horz" lIns="93312" tIns="46656" rIns="93312" bIns="46656" rtlCol="0"/>
          <a:lstStyle>
            <a:lvl1pPr algn="l">
              <a:defRPr sz="1200"/>
            </a:lvl1pPr>
          </a:lstStyle>
          <a:p>
            <a:endParaRPr lang="en-US" dirty="0">
              <a:latin typeface="Arial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73003" y="1"/>
            <a:ext cx="4033943" cy="351155"/>
          </a:xfrm>
          <a:prstGeom prst="rect">
            <a:avLst/>
          </a:prstGeom>
        </p:spPr>
        <p:txBody>
          <a:bodyPr vert="horz" lIns="93312" tIns="46656" rIns="93312" bIns="46656" rtlCol="0"/>
          <a:lstStyle>
            <a:lvl1pPr algn="r">
              <a:defRPr sz="1200"/>
            </a:lvl1pPr>
          </a:lstStyle>
          <a:p>
            <a:fld id="{53CBBD65-146B-EC4C-83B5-8EBFCB408712}" type="datetimeFigureOut">
              <a:rPr lang="en-US" smtClean="0">
                <a:latin typeface="Arial"/>
              </a:rPr>
              <a:pPr/>
              <a:t>4/19/2019</a:t>
            </a:fld>
            <a:endParaRPr lang="en-US" dirty="0">
              <a:latin typeface="Arial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670727"/>
            <a:ext cx="4033943" cy="351155"/>
          </a:xfrm>
          <a:prstGeom prst="rect">
            <a:avLst/>
          </a:prstGeom>
        </p:spPr>
        <p:txBody>
          <a:bodyPr vert="horz" lIns="93312" tIns="46656" rIns="93312" bIns="46656" rtlCol="0" anchor="b"/>
          <a:lstStyle>
            <a:lvl1pPr algn="l">
              <a:defRPr sz="1200"/>
            </a:lvl1pPr>
          </a:lstStyle>
          <a:p>
            <a:endParaRPr lang="en-US" dirty="0">
              <a:latin typeface="Arial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73003" y="6670727"/>
            <a:ext cx="4033943" cy="351155"/>
          </a:xfrm>
          <a:prstGeom prst="rect">
            <a:avLst/>
          </a:prstGeom>
        </p:spPr>
        <p:txBody>
          <a:bodyPr vert="horz" lIns="93312" tIns="46656" rIns="93312" bIns="46656" rtlCol="0" anchor="b"/>
          <a:lstStyle>
            <a:lvl1pPr algn="r">
              <a:defRPr sz="1200"/>
            </a:lvl1pPr>
          </a:lstStyle>
          <a:p>
            <a:fld id="{2DC9DDE9-F6B5-BA4A-B655-C30707047FB1}" type="slidenum">
              <a:rPr lang="en-US" smtClean="0">
                <a:latin typeface="Arial"/>
              </a:rPr>
              <a:pPr/>
              <a:t>‹#›</a:t>
            </a:fld>
            <a:endParaRPr lang="en-US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7149706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033943" cy="351155"/>
          </a:xfrm>
          <a:prstGeom prst="rect">
            <a:avLst/>
          </a:prstGeom>
        </p:spPr>
        <p:txBody>
          <a:bodyPr vert="horz" lIns="93312" tIns="46656" rIns="93312" bIns="46656" rtlCol="0"/>
          <a:lstStyle>
            <a:lvl1pPr algn="l">
              <a:defRPr sz="1200">
                <a:latin typeface="Arial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73003" y="1"/>
            <a:ext cx="4033943" cy="351155"/>
          </a:xfrm>
          <a:prstGeom prst="rect">
            <a:avLst/>
          </a:prstGeom>
        </p:spPr>
        <p:txBody>
          <a:bodyPr vert="horz" lIns="93312" tIns="46656" rIns="93312" bIns="46656" rtlCol="0"/>
          <a:lstStyle>
            <a:lvl1pPr algn="r">
              <a:defRPr sz="1200">
                <a:latin typeface="Arial"/>
              </a:defRPr>
            </a:lvl1pPr>
          </a:lstStyle>
          <a:p>
            <a:fld id="{8F06CC86-58EB-5F4B-A4A2-39B6E15C8016}" type="datetimeFigureOut">
              <a:rPr lang="en-US" smtClean="0"/>
              <a:pPr/>
              <a:t>4/19/2019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98775" y="527050"/>
            <a:ext cx="3513138" cy="26336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12" tIns="46656" rIns="93312" bIns="46656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30910" y="3335973"/>
            <a:ext cx="7447280" cy="3160395"/>
          </a:xfrm>
          <a:prstGeom prst="rect">
            <a:avLst/>
          </a:prstGeom>
        </p:spPr>
        <p:txBody>
          <a:bodyPr vert="horz" lIns="93312" tIns="46656" rIns="93312" bIns="46656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70727"/>
            <a:ext cx="4033943" cy="351155"/>
          </a:xfrm>
          <a:prstGeom prst="rect">
            <a:avLst/>
          </a:prstGeom>
        </p:spPr>
        <p:txBody>
          <a:bodyPr vert="horz" lIns="93312" tIns="46656" rIns="93312" bIns="46656" rtlCol="0" anchor="b"/>
          <a:lstStyle>
            <a:lvl1pPr algn="l">
              <a:defRPr sz="1200">
                <a:latin typeface="Arial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73003" y="6670727"/>
            <a:ext cx="4033943" cy="351155"/>
          </a:xfrm>
          <a:prstGeom prst="rect">
            <a:avLst/>
          </a:prstGeom>
        </p:spPr>
        <p:txBody>
          <a:bodyPr vert="horz" lIns="93312" tIns="46656" rIns="93312" bIns="46656" rtlCol="0" anchor="b"/>
          <a:lstStyle>
            <a:lvl1pPr algn="r">
              <a:defRPr sz="1200">
                <a:latin typeface="Arial"/>
              </a:defRPr>
            </a:lvl1pPr>
          </a:lstStyle>
          <a:p>
            <a:fld id="{3C2D5646-A00B-3942-B201-4EB41B9B77B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071861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Arial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Arial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Arial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Arial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Arial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Opening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2D5646-A00B-3942-B201-4EB41B9B77BE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894940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Q&amp;A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2D5646-A00B-3942-B201-4EB41B9B77BE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162850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Q&amp;A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2D5646-A00B-3942-B201-4EB41B9B77BE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67616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2D5646-A00B-3942-B201-4EB41B9B77BE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39003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857500" y="514350"/>
            <a:ext cx="3430588" cy="25717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200" kern="1200" dirty="0" smtClean="0">
              <a:solidFill>
                <a:schemeClr val="tx1"/>
              </a:solidFill>
              <a:effectLst/>
              <a:latin typeface="Arial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2D5646-A00B-3942-B201-4EB41B9B77BE}" type="slidenum">
              <a:rPr lang="en-US" smtClean="0">
                <a:solidFill>
                  <a:prstClr val="black"/>
                </a:solidFill>
              </a:rPr>
              <a:pPr/>
              <a:t>3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1111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>
              <a:solidFill>
                <a:schemeClr val="tx1"/>
              </a:solidFill>
              <a:effectLst/>
              <a:latin typeface="Arial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2D5646-A00B-3942-B201-4EB41B9B77BE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23061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A30FA9-B435-5643-900A-8ECEF2945132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19448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90393" y="3257551"/>
            <a:ext cx="8020279" cy="3096428"/>
          </a:xfrm>
        </p:spPr>
        <p:txBody>
          <a:bodyPr>
            <a:noAutofit/>
          </a:bodyPr>
          <a:lstStyle/>
          <a:p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2D5646-A00B-3942-B201-4EB41B9B77BE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767215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Q&amp;A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2D5646-A00B-3942-B201-4EB41B9B77BE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187627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Q&amp;A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2D5646-A00B-3942-B201-4EB41B9B77BE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197757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Q&amp;A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2D5646-A00B-3942-B201-4EB41B9B77BE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14854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Picture &amp; Text (add your own pic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95250" y="687388"/>
            <a:ext cx="3279775" cy="5311775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12" name="Title 3"/>
          <p:cNvSpPr>
            <a:spLocks noGrp="1"/>
          </p:cNvSpPr>
          <p:nvPr>
            <p:ph type="title"/>
          </p:nvPr>
        </p:nvSpPr>
        <p:spPr>
          <a:xfrm>
            <a:off x="0" y="63501"/>
            <a:ext cx="9144000" cy="517104"/>
          </a:xfrm>
          <a:prstGeom prst="rect">
            <a:avLst/>
          </a:prstGeom>
        </p:spPr>
        <p:txBody>
          <a:bodyPr vert="horz"/>
          <a:lstStyle>
            <a:lvl1pPr>
              <a:defRPr sz="2800" b="1"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D27D3C37-BFEB-BA4B-B781-4564C6A0B2B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 flipV="1">
            <a:off x="0" y="570556"/>
            <a:ext cx="9144000" cy="45719"/>
          </a:xfrm>
          <a:prstGeom prst="rect">
            <a:avLst/>
          </a:prstGeom>
          <a:solidFill>
            <a:srgbClr val="DBD5C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 flipV="1">
            <a:off x="0" y="570556"/>
            <a:ext cx="9144000" cy="45719"/>
          </a:xfrm>
          <a:prstGeom prst="rect">
            <a:avLst/>
          </a:prstGeom>
          <a:solidFill>
            <a:srgbClr val="DBD5C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 flipV="1">
            <a:off x="0" y="570556"/>
            <a:ext cx="9144000" cy="45719"/>
          </a:xfrm>
          <a:prstGeom prst="rect">
            <a:avLst/>
          </a:prstGeom>
          <a:solidFill>
            <a:srgbClr val="DBD5C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 flipV="1">
            <a:off x="0" y="570556"/>
            <a:ext cx="9144000" cy="45719"/>
          </a:xfrm>
          <a:prstGeom prst="rect">
            <a:avLst/>
          </a:prstGeom>
          <a:solidFill>
            <a:srgbClr val="DBD5C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 flipV="1">
            <a:off x="0" y="570556"/>
            <a:ext cx="9144000" cy="45719"/>
          </a:xfrm>
          <a:prstGeom prst="rect">
            <a:avLst/>
          </a:prstGeom>
          <a:solidFill>
            <a:srgbClr val="DBD5C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 flipV="1">
            <a:off x="0" y="570556"/>
            <a:ext cx="9144000" cy="45719"/>
          </a:xfrm>
          <a:prstGeom prst="rect">
            <a:avLst/>
          </a:prstGeom>
          <a:solidFill>
            <a:srgbClr val="DBD5C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 flipV="1">
            <a:off x="0" y="570556"/>
            <a:ext cx="9144000" cy="45719"/>
          </a:xfrm>
          <a:prstGeom prst="rect">
            <a:avLst/>
          </a:prstGeom>
          <a:solidFill>
            <a:srgbClr val="DBD5C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3" name="Text Placeholder 11"/>
          <p:cNvSpPr txBox="1">
            <a:spLocks/>
          </p:cNvSpPr>
          <p:nvPr/>
        </p:nvSpPr>
        <p:spPr>
          <a:xfrm>
            <a:off x="2911570" y="6338718"/>
            <a:ext cx="5410666" cy="522287"/>
          </a:xfrm>
          <a:prstGeom prst="rect">
            <a:avLst/>
          </a:prstGeom>
        </p:spPr>
        <p:txBody>
          <a:bodyPr anchor="ctr"/>
          <a:lstStyle>
            <a:lvl1pPr marL="0" indent="0" algn="l" defTabSz="4572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Wingdings" charset="2"/>
              <a:buNone/>
              <a:defRPr sz="1800" b="1" i="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742950" indent="-285750" algn="l" defTabSz="4572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/>
              <a:buChar char="–"/>
              <a:defRPr sz="1600" b="0" i="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2pPr>
            <a:lvl3pPr marL="1143000" indent="-228600" algn="l" defTabSz="4572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3pPr>
            <a:lvl4pPr marL="1600200" indent="-228600" algn="l" defTabSz="4572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/>
              <a:buChar char="–"/>
              <a:defRPr sz="1200" b="0" i="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4pPr>
            <a:lvl5pPr marL="2057400" indent="-228600" algn="l" defTabSz="4572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/>
              <a:buChar char="»"/>
              <a:defRPr sz="1200" b="0" i="1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050" b="0" dirty="0" smtClean="0">
                <a:solidFill>
                  <a:srgbClr val="BEB6AF"/>
                </a:solidFill>
              </a:rPr>
              <a:t>ucpathproject.ucop.edu</a:t>
            </a:r>
            <a:r>
              <a:rPr lang="en-US" sz="1050" b="0" dirty="0" smtClean="0">
                <a:solidFill>
                  <a:schemeClr val="tx1"/>
                </a:solidFill>
              </a:rPr>
              <a:t>/</a:t>
            </a:r>
            <a:endParaRPr lang="en-US" sz="1050" b="0" dirty="0">
              <a:solidFill>
                <a:schemeClr val="tx1"/>
              </a:solidFill>
            </a:endParaRPr>
          </a:p>
        </p:txBody>
      </p:sp>
      <p:sp>
        <p:nvSpPr>
          <p:cNvPr id="24" name="Rectangle 23"/>
          <p:cNvSpPr/>
          <p:nvPr userDrawn="1"/>
        </p:nvSpPr>
        <p:spPr>
          <a:xfrm flipV="1">
            <a:off x="0" y="570556"/>
            <a:ext cx="9144000" cy="45719"/>
          </a:xfrm>
          <a:prstGeom prst="rect">
            <a:avLst/>
          </a:prstGeom>
          <a:solidFill>
            <a:srgbClr val="DBD5C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5" name="Text Placeholder 7"/>
          <p:cNvSpPr>
            <a:spLocks noGrp="1"/>
          </p:cNvSpPr>
          <p:nvPr>
            <p:ph type="body" sz="quarter" idx="11"/>
          </p:nvPr>
        </p:nvSpPr>
        <p:spPr>
          <a:xfrm>
            <a:off x="3508890" y="700908"/>
            <a:ext cx="5571610" cy="5298537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 marL="742950" indent="-285750"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</a:defRPr>
            </a:lvl2pPr>
            <a:lvl3pPr marL="1143000" indent="-228600">
              <a:buFont typeface="Courier New" panose="02070309020205020404" pitchFamily="49" charset="0"/>
              <a:buChar char="o"/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0949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8_1 - Title page (add your own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11"/>
          <p:cNvSpPr>
            <a:spLocks noGrp="1"/>
          </p:cNvSpPr>
          <p:nvPr>
            <p:ph type="body" sz="quarter" idx="12" hasCustomPrompt="1"/>
          </p:nvPr>
        </p:nvSpPr>
        <p:spPr>
          <a:xfrm>
            <a:off x="2822483" y="5415979"/>
            <a:ext cx="6318542" cy="27264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Click to edit subtitle</a:t>
            </a:r>
            <a:endParaRPr lang="en-US" dirty="0"/>
          </a:p>
        </p:txBody>
      </p:sp>
      <p:sp>
        <p:nvSpPr>
          <p:cNvPr id="11" name="Text Placeholder 14"/>
          <p:cNvSpPr>
            <a:spLocks noGrp="1"/>
          </p:cNvSpPr>
          <p:nvPr>
            <p:ph type="body" sz="quarter" idx="13" hasCustomPrompt="1"/>
          </p:nvPr>
        </p:nvSpPr>
        <p:spPr>
          <a:xfrm>
            <a:off x="2808487" y="4847058"/>
            <a:ext cx="6332537" cy="543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19" name="Text Placeholder 11"/>
          <p:cNvSpPr txBox="1">
            <a:spLocks/>
          </p:cNvSpPr>
          <p:nvPr userDrawn="1"/>
        </p:nvSpPr>
        <p:spPr>
          <a:xfrm>
            <a:off x="2881688" y="6338718"/>
            <a:ext cx="6232430" cy="522287"/>
          </a:xfrm>
          <a:prstGeom prst="rect">
            <a:avLst/>
          </a:prstGeom>
        </p:spPr>
        <p:txBody>
          <a:bodyPr anchor="ctr"/>
          <a:lstStyle>
            <a:lvl1pPr marL="0" indent="0" algn="l" defTabSz="4572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Wingdings" charset="2"/>
              <a:buNone/>
              <a:defRPr sz="1800" b="1" i="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742950" indent="-285750" algn="l" defTabSz="4572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/>
              <a:buChar char="–"/>
              <a:defRPr sz="1600" b="0" i="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2pPr>
            <a:lvl3pPr marL="1143000" indent="-228600" algn="l" defTabSz="4572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3pPr>
            <a:lvl4pPr marL="1600200" indent="-228600" algn="l" defTabSz="4572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/>
              <a:buChar char="–"/>
              <a:defRPr sz="1200" b="0" i="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4pPr>
            <a:lvl5pPr marL="2057400" indent="-228600" algn="l" defTabSz="4572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/>
              <a:buChar char="»"/>
              <a:defRPr sz="1200" b="0" i="1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050" b="0" dirty="0" smtClean="0">
                <a:solidFill>
                  <a:srgbClr val="BEB6AF"/>
                </a:solidFill>
              </a:rPr>
              <a:t>ucpathproject.ucop.edu</a:t>
            </a:r>
            <a:r>
              <a:rPr lang="en-US" sz="1050" b="0" dirty="0" smtClean="0">
                <a:solidFill>
                  <a:schemeClr val="tx1"/>
                </a:solidFill>
              </a:rPr>
              <a:t>/</a:t>
            </a:r>
            <a:endParaRPr lang="en-US" sz="1050" b="0" dirty="0">
              <a:solidFill>
                <a:schemeClr val="tx1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3"/>
          <a:stretch/>
        </p:blipFill>
        <p:spPr>
          <a:xfrm>
            <a:off x="0" y="0"/>
            <a:ext cx="2633472" cy="603504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733318" y="11007"/>
            <a:ext cx="6400800" cy="4754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93741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Section Divider (add your own pic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Placeholder 14"/>
          <p:cNvSpPr>
            <a:spLocks noGrp="1"/>
          </p:cNvSpPr>
          <p:nvPr>
            <p:ph type="body" sz="quarter" idx="13" hasCustomPrompt="1"/>
          </p:nvPr>
        </p:nvSpPr>
        <p:spPr>
          <a:xfrm>
            <a:off x="2811463" y="4197467"/>
            <a:ext cx="6332537" cy="5435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Click to edit section title</a:t>
            </a:r>
            <a:endParaRPr lang="en-US" dirty="0"/>
          </a:p>
        </p:txBody>
      </p:sp>
      <p:sp>
        <p:nvSpPr>
          <p:cNvPr id="5" name="Text Placeholder 11"/>
          <p:cNvSpPr txBox="1">
            <a:spLocks/>
          </p:cNvSpPr>
          <p:nvPr/>
        </p:nvSpPr>
        <p:spPr>
          <a:xfrm>
            <a:off x="2881688" y="6338718"/>
            <a:ext cx="6232430" cy="522287"/>
          </a:xfrm>
          <a:prstGeom prst="rect">
            <a:avLst/>
          </a:prstGeom>
        </p:spPr>
        <p:txBody>
          <a:bodyPr anchor="ctr"/>
          <a:lstStyle>
            <a:lvl1pPr marL="0" indent="0" algn="l" defTabSz="4572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Wingdings" charset="2"/>
              <a:buNone/>
              <a:defRPr sz="1800" b="1" i="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742950" indent="-285750" algn="l" defTabSz="4572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/>
              <a:buChar char="–"/>
              <a:defRPr sz="1600" b="0" i="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2pPr>
            <a:lvl3pPr marL="1143000" indent="-228600" algn="l" defTabSz="4572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3pPr>
            <a:lvl4pPr marL="1600200" indent="-228600" algn="l" defTabSz="4572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/>
              <a:buChar char="–"/>
              <a:defRPr sz="1200" b="0" i="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4pPr>
            <a:lvl5pPr marL="2057400" indent="-228600" algn="l" defTabSz="4572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/>
              <a:buChar char="»"/>
              <a:defRPr sz="1200" b="0" i="1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050" b="0" dirty="0" smtClean="0">
                <a:solidFill>
                  <a:srgbClr val="BEB6AF"/>
                </a:solidFill>
              </a:rPr>
              <a:t>ucpathproject.ucop.edu</a:t>
            </a:r>
            <a:r>
              <a:rPr lang="en-US" sz="1050" b="0" dirty="0" smtClean="0">
                <a:solidFill>
                  <a:schemeClr val="tx1"/>
                </a:solidFill>
              </a:rPr>
              <a:t>/</a:t>
            </a:r>
            <a:endParaRPr lang="en-US" sz="1050" b="0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2779059" y="4751294"/>
            <a:ext cx="6350000" cy="0"/>
          </a:xfrm>
          <a:prstGeom prst="line">
            <a:avLst/>
          </a:prstGeom>
          <a:ln>
            <a:solidFill>
              <a:srgbClr val="DBD5CD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2779059" y="4751294"/>
            <a:ext cx="6350000" cy="0"/>
          </a:xfrm>
          <a:prstGeom prst="line">
            <a:avLst/>
          </a:prstGeom>
          <a:ln>
            <a:solidFill>
              <a:srgbClr val="DBD5CD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2779059" y="4751294"/>
            <a:ext cx="6350000" cy="0"/>
          </a:xfrm>
          <a:prstGeom prst="line">
            <a:avLst/>
          </a:prstGeom>
          <a:ln>
            <a:solidFill>
              <a:srgbClr val="DBD5CD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2779059" y="4751294"/>
            <a:ext cx="6350000" cy="0"/>
          </a:xfrm>
          <a:prstGeom prst="line">
            <a:avLst/>
          </a:prstGeom>
          <a:ln>
            <a:solidFill>
              <a:srgbClr val="DBD5CD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2779059" y="4751294"/>
            <a:ext cx="6350000" cy="0"/>
          </a:xfrm>
          <a:prstGeom prst="line">
            <a:avLst/>
          </a:prstGeom>
          <a:ln>
            <a:solidFill>
              <a:srgbClr val="DBD5CD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2779059" y="4751294"/>
            <a:ext cx="6350000" cy="0"/>
          </a:xfrm>
          <a:prstGeom prst="line">
            <a:avLst/>
          </a:prstGeom>
          <a:ln>
            <a:solidFill>
              <a:srgbClr val="DBD5CD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2779059" y="4751294"/>
            <a:ext cx="6350000" cy="0"/>
          </a:xfrm>
          <a:prstGeom prst="line">
            <a:avLst/>
          </a:prstGeom>
          <a:ln>
            <a:solidFill>
              <a:srgbClr val="DBD5CD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>
            <a:off x="2779059" y="4751294"/>
            <a:ext cx="6350000" cy="0"/>
          </a:xfrm>
          <a:prstGeom prst="line">
            <a:avLst/>
          </a:prstGeom>
          <a:ln>
            <a:solidFill>
              <a:srgbClr val="DBD5CD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2633472" cy="6126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66516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Basic &quot;takeaway&quot;/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1" hasCustomPrompt="1"/>
          </p:nvPr>
        </p:nvSpPr>
        <p:spPr>
          <a:xfrm>
            <a:off x="2727624" y="688717"/>
            <a:ext cx="6297848" cy="53743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 lang="en-US" dirty="0" smtClean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Click to add your main point or basic “takeaway” </a:t>
            </a:r>
          </a:p>
        </p:txBody>
      </p:sp>
      <p:sp>
        <p:nvSpPr>
          <p:cNvPr id="11" name="Title 3"/>
          <p:cNvSpPr>
            <a:spLocks noGrp="1"/>
          </p:cNvSpPr>
          <p:nvPr>
            <p:ph type="title"/>
          </p:nvPr>
        </p:nvSpPr>
        <p:spPr>
          <a:xfrm>
            <a:off x="0" y="63501"/>
            <a:ext cx="9144000" cy="517104"/>
          </a:xfrm>
          <a:prstGeom prst="rect">
            <a:avLst/>
          </a:prstGeom>
        </p:spPr>
        <p:txBody>
          <a:bodyPr vert="horz"/>
          <a:lstStyle>
            <a:lvl1pPr>
              <a:defRPr sz="2800" b="1"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D3C37-BFEB-BA4B-B781-4564C6A0B2B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 flipV="1">
            <a:off x="0" y="570556"/>
            <a:ext cx="9144000" cy="45719"/>
          </a:xfrm>
          <a:prstGeom prst="rect">
            <a:avLst/>
          </a:prstGeom>
          <a:solidFill>
            <a:srgbClr val="DBD5C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 flipV="1">
            <a:off x="0" y="570556"/>
            <a:ext cx="9144000" cy="45719"/>
          </a:xfrm>
          <a:prstGeom prst="rect">
            <a:avLst/>
          </a:prstGeom>
          <a:solidFill>
            <a:srgbClr val="DBD5C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 flipV="1">
            <a:off x="0" y="570556"/>
            <a:ext cx="9144000" cy="45719"/>
          </a:xfrm>
          <a:prstGeom prst="rect">
            <a:avLst/>
          </a:prstGeom>
          <a:solidFill>
            <a:srgbClr val="DBD5C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 flipV="1">
            <a:off x="0" y="570556"/>
            <a:ext cx="9144000" cy="45719"/>
          </a:xfrm>
          <a:prstGeom prst="rect">
            <a:avLst/>
          </a:prstGeom>
          <a:solidFill>
            <a:srgbClr val="DBD5C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 flipV="1">
            <a:off x="0" y="570556"/>
            <a:ext cx="9144000" cy="45719"/>
          </a:xfrm>
          <a:prstGeom prst="rect">
            <a:avLst/>
          </a:prstGeom>
          <a:solidFill>
            <a:srgbClr val="DBD5C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 flipV="1">
            <a:off x="0" y="570556"/>
            <a:ext cx="9144000" cy="45719"/>
          </a:xfrm>
          <a:prstGeom prst="rect">
            <a:avLst/>
          </a:prstGeom>
          <a:solidFill>
            <a:srgbClr val="DBD5C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 flipV="1">
            <a:off x="0" y="570556"/>
            <a:ext cx="9144000" cy="45719"/>
          </a:xfrm>
          <a:prstGeom prst="rect">
            <a:avLst/>
          </a:prstGeom>
          <a:solidFill>
            <a:srgbClr val="DBD5C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2" name="Text Placeholder 11"/>
          <p:cNvSpPr txBox="1">
            <a:spLocks/>
          </p:cNvSpPr>
          <p:nvPr/>
        </p:nvSpPr>
        <p:spPr>
          <a:xfrm>
            <a:off x="2911570" y="6338718"/>
            <a:ext cx="5410666" cy="522287"/>
          </a:xfrm>
          <a:prstGeom prst="rect">
            <a:avLst/>
          </a:prstGeom>
        </p:spPr>
        <p:txBody>
          <a:bodyPr anchor="ctr"/>
          <a:lstStyle>
            <a:lvl1pPr marL="0" indent="0" algn="l" defTabSz="4572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Wingdings" charset="2"/>
              <a:buNone/>
              <a:defRPr sz="1800" b="1" i="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742950" indent="-285750" algn="l" defTabSz="4572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/>
              <a:buChar char="–"/>
              <a:defRPr sz="1600" b="0" i="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2pPr>
            <a:lvl3pPr marL="1143000" indent="-228600" algn="l" defTabSz="4572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3pPr>
            <a:lvl4pPr marL="1600200" indent="-228600" algn="l" defTabSz="4572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/>
              <a:buChar char="–"/>
              <a:defRPr sz="1200" b="0" i="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4pPr>
            <a:lvl5pPr marL="2057400" indent="-228600" algn="l" defTabSz="4572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/>
              <a:buChar char="»"/>
              <a:defRPr sz="1200" b="0" i="1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050" b="0" dirty="0" smtClean="0">
                <a:solidFill>
                  <a:srgbClr val="BEB6AF"/>
                </a:solidFill>
              </a:rPr>
              <a:t>ucpathproject.ucop.edu</a:t>
            </a:r>
            <a:r>
              <a:rPr lang="en-US" sz="1050" b="0" dirty="0" smtClean="0">
                <a:solidFill>
                  <a:schemeClr val="tx1"/>
                </a:solidFill>
              </a:rPr>
              <a:t>/</a:t>
            </a:r>
            <a:endParaRPr lang="en-US" sz="1050" b="0" dirty="0">
              <a:solidFill>
                <a:schemeClr val="tx1"/>
              </a:solidFill>
            </a:endParaRPr>
          </a:p>
        </p:txBody>
      </p:sp>
      <p:sp>
        <p:nvSpPr>
          <p:cNvPr id="23" name="Rectangle 22"/>
          <p:cNvSpPr/>
          <p:nvPr userDrawn="1"/>
        </p:nvSpPr>
        <p:spPr>
          <a:xfrm flipV="1">
            <a:off x="0" y="570556"/>
            <a:ext cx="9144000" cy="45719"/>
          </a:xfrm>
          <a:prstGeom prst="rect">
            <a:avLst/>
          </a:prstGeom>
          <a:solidFill>
            <a:srgbClr val="DBD5C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640989"/>
            <a:ext cx="2633472" cy="548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37988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Picture &amp;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3"/>
          <p:cNvSpPr>
            <a:spLocks noGrp="1"/>
          </p:cNvSpPr>
          <p:nvPr>
            <p:ph type="title"/>
          </p:nvPr>
        </p:nvSpPr>
        <p:spPr>
          <a:xfrm>
            <a:off x="0" y="30549"/>
            <a:ext cx="9144000" cy="517104"/>
          </a:xfrm>
          <a:prstGeom prst="rect">
            <a:avLst/>
          </a:prstGeom>
        </p:spPr>
        <p:txBody>
          <a:bodyPr vert="horz"/>
          <a:lstStyle>
            <a:lvl1pPr>
              <a:defRPr sz="2800" b="1"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D27D3C37-BFEB-BA4B-B781-4564C6A0B2B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 flipV="1">
            <a:off x="0" y="570556"/>
            <a:ext cx="9144000" cy="45719"/>
          </a:xfrm>
          <a:prstGeom prst="rect">
            <a:avLst/>
          </a:prstGeom>
          <a:solidFill>
            <a:srgbClr val="DBD5C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 flipV="1">
            <a:off x="0" y="570556"/>
            <a:ext cx="9144000" cy="45719"/>
          </a:xfrm>
          <a:prstGeom prst="rect">
            <a:avLst/>
          </a:prstGeom>
          <a:solidFill>
            <a:srgbClr val="DBD5C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 flipV="1">
            <a:off x="0" y="570556"/>
            <a:ext cx="9144000" cy="45719"/>
          </a:xfrm>
          <a:prstGeom prst="rect">
            <a:avLst/>
          </a:prstGeom>
          <a:solidFill>
            <a:srgbClr val="DBD5C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 flipV="1">
            <a:off x="0" y="570556"/>
            <a:ext cx="9144000" cy="45719"/>
          </a:xfrm>
          <a:prstGeom prst="rect">
            <a:avLst/>
          </a:prstGeom>
          <a:solidFill>
            <a:srgbClr val="DBD5C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 flipV="1">
            <a:off x="0" y="570556"/>
            <a:ext cx="9144000" cy="45719"/>
          </a:xfrm>
          <a:prstGeom prst="rect">
            <a:avLst/>
          </a:prstGeom>
          <a:solidFill>
            <a:srgbClr val="DBD5C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 flipV="1">
            <a:off x="0" y="570556"/>
            <a:ext cx="9144000" cy="45719"/>
          </a:xfrm>
          <a:prstGeom prst="rect">
            <a:avLst/>
          </a:prstGeom>
          <a:solidFill>
            <a:srgbClr val="DBD5C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 flipV="1">
            <a:off x="0" y="570556"/>
            <a:ext cx="9144000" cy="45719"/>
          </a:xfrm>
          <a:prstGeom prst="rect">
            <a:avLst/>
          </a:prstGeom>
          <a:solidFill>
            <a:srgbClr val="DBD5C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4" name="Text Placeholder 11"/>
          <p:cNvSpPr txBox="1">
            <a:spLocks/>
          </p:cNvSpPr>
          <p:nvPr/>
        </p:nvSpPr>
        <p:spPr>
          <a:xfrm>
            <a:off x="2911570" y="6338718"/>
            <a:ext cx="5410666" cy="522287"/>
          </a:xfrm>
          <a:prstGeom prst="rect">
            <a:avLst/>
          </a:prstGeom>
        </p:spPr>
        <p:txBody>
          <a:bodyPr anchor="ctr"/>
          <a:lstStyle>
            <a:lvl1pPr marL="0" indent="0" algn="l" defTabSz="4572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Wingdings" charset="2"/>
              <a:buNone/>
              <a:defRPr sz="1800" b="1" i="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742950" indent="-285750" algn="l" defTabSz="4572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/>
              <a:buChar char="–"/>
              <a:defRPr sz="1600" b="0" i="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2pPr>
            <a:lvl3pPr marL="1143000" indent="-228600" algn="l" defTabSz="4572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3pPr>
            <a:lvl4pPr marL="1600200" indent="-228600" algn="l" defTabSz="4572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/>
              <a:buChar char="–"/>
              <a:defRPr sz="1200" b="0" i="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4pPr>
            <a:lvl5pPr marL="2057400" indent="-228600" algn="l" defTabSz="4572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/>
              <a:buChar char="»"/>
              <a:defRPr sz="1200" b="0" i="1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050" b="0" dirty="0" smtClean="0">
                <a:solidFill>
                  <a:srgbClr val="BEB6AF"/>
                </a:solidFill>
              </a:rPr>
              <a:t>ucpathproject.ucop.edu</a:t>
            </a:r>
            <a:r>
              <a:rPr lang="en-US" sz="1050" b="0" dirty="0" smtClean="0">
                <a:solidFill>
                  <a:schemeClr val="tx1"/>
                </a:solidFill>
              </a:rPr>
              <a:t>/</a:t>
            </a:r>
            <a:endParaRPr lang="en-US" sz="1050" b="0" dirty="0">
              <a:solidFill>
                <a:schemeClr val="tx1"/>
              </a:solidFill>
            </a:endParaRPr>
          </a:p>
        </p:txBody>
      </p:sp>
      <p:sp>
        <p:nvSpPr>
          <p:cNvPr id="22" name="Rectangle 21"/>
          <p:cNvSpPr/>
          <p:nvPr userDrawn="1"/>
        </p:nvSpPr>
        <p:spPr>
          <a:xfrm flipV="1">
            <a:off x="0" y="570556"/>
            <a:ext cx="9144000" cy="45719"/>
          </a:xfrm>
          <a:prstGeom prst="rect">
            <a:avLst/>
          </a:prstGeom>
          <a:solidFill>
            <a:srgbClr val="DBD5C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5" name="Text Placeholder 7"/>
          <p:cNvSpPr>
            <a:spLocks noGrp="1"/>
          </p:cNvSpPr>
          <p:nvPr>
            <p:ph type="body" sz="quarter" idx="11"/>
          </p:nvPr>
        </p:nvSpPr>
        <p:spPr>
          <a:xfrm>
            <a:off x="32952" y="689938"/>
            <a:ext cx="6458465" cy="542139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 marL="742950" indent="-285750"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</a:defRPr>
            </a:lvl2pPr>
            <a:lvl3pPr marL="1143000" indent="-228600">
              <a:buFont typeface="Courier New" panose="02070309020205020404" pitchFamily="49" charset="0"/>
              <a:buChar char="o"/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17" name="Picture 16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1053"/>
          <a:stretch/>
        </p:blipFill>
        <p:spPr>
          <a:xfrm>
            <a:off x="6535242" y="640960"/>
            <a:ext cx="2633472" cy="548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75119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lim Pic and Text 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3"/>
          <p:cNvSpPr>
            <a:spLocks noGrp="1"/>
          </p:cNvSpPr>
          <p:nvPr>
            <p:ph type="title"/>
          </p:nvPr>
        </p:nvSpPr>
        <p:spPr>
          <a:xfrm>
            <a:off x="0" y="63501"/>
            <a:ext cx="9144000" cy="517104"/>
          </a:xfrm>
          <a:prstGeom prst="rect">
            <a:avLst/>
          </a:prstGeom>
        </p:spPr>
        <p:txBody>
          <a:bodyPr vert="horz"/>
          <a:lstStyle>
            <a:lvl1pPr>
              <a:defRPr sz="2800" b="1"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D27D3C37-BFEB-BA4B-B781-4564C6A0B2B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 flipV="1">
            <a:off x="0" y="570556"/>
            <a:ext cx="9144000" cy="45719"/>
          </a:xfrm>
          <a:prstGeom prst="rect">
            <a:avLst/>
          </a:prstGeom>
          <a:solidFill>
            <a:srgbClr val="DBD5C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 flipV="1">
            <a:off x="0" y="570556"/>
            <a:ext cx="9144000" cy="45719"/>
          </a:xfrm>
          <a:prstGeom prst="rect">
            <a:avLst/>
          </a:prstGeom>
          <a:solidFill>
            <a:srgbClr val="DBD5C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 flipV="1">
            <a:off x="0" y="570556"/>
            <a:ext cx="9144000" cy="45719"/>
          </a:xfrm>
          <a:prstGeom prst="rect">
            <a:avLst/>
          </a:prstGeom>
          <a:solidFill>
            <a:srgbClr val="DBD5C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 flipV="1">
            <a:off x="0" y="570556"/>
            <a:ext cx="9144000" cy="45719"/>
          </a:xfrm>
          <a:prstGeom prst="rect">
            <a:avLst/>
          </a:prstGeom>
          <a:solidFill>
            <a:srgbClr val="DBD5C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 flipV="1">
            <a:off x="0" y="570556"/>
            <a:ext cx="9144000" cy="45719"/>
          </a:xfrm>
          <a:prstGeom prst="rect">
            <a:avLst/>
          </a:prstGeom>
          <a:solidFill>
            <a:srgbClr val="DBD5C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 flipV="1">
            <a:off x="0" y="570556"/>
            <a:ext cx="9144000" cy="45719"/>
          </a:xfrm>
          <a:prstGeom prst="rect">
            <a:avLst/>
          </a:prstGeom>
          <a:solidFill>
            <a:srgbClr val="DBD5C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 flipV="1">
            <a:off x="0" y="570556"/>
            <a:ext cx="9144000" cy="45719"/>
          </a:xfrm>
          <a:prstGeom prst="rect">
            <a:avLst/>
          </a:prstGeom>
          <a:solidFill>
            <a:srgbClr val="DBD5C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3" name="Text Placeholder 11"/>
          <p:cNvSpPr txBox="1">
            <a:spLocks/>
          </p:cNvSpPr>
          <p:nvPr/>
        </p:nvSpPr>
        <p:spPr>
          <a:xfrm>
            <a:off x="2911570" y="6338718"/>
            <a:ext cx="5410666" cy="522287"/>
          </a:xfrm>
          <a:prstGeom prst="rect">
            <a:avLst/>
          </a:prstGeom>
        </p:spPr>
        <p:txBody>
          <a:bodyPr anchor="ctr"/>
          <a:lstStyle>
            <a:lvl1pPr marL="0" indent="0" algn="l" defTabSz="4572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Wingdings" charset="2"/>
              <a:buNone/>
              <a:defRPr sz="1800" b="1" i="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742950" indent="-285750" algn="l" defTabSz="4572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/>
              <a:buChar char="–"/>
              <a:defRPr sz="1600" b="0" i="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2pPr>
            <a:lvl3pPr marL="1143000" indent="-228600" algn="l" defTabSz="4572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3pPr>
            <a:lvl4pPr marL="1600200" indent="-228600" algn="l" defTabSz="4572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/>
              <a:buChar char="–"/>
              <a:defRPr sz="1200" b="0" i="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4pPr>
            <a:lvl5pPr marL="2057400" indent="-228600" algn="l" defTabSz="4572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/>
              <a:buChar char="»"/>
              <a:defRPr sz="1200" b="0" i="1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050" b="0" dirty="0" smtClean="0">
                <a:solidFill>
                  <a:srgbClr val="BEB6AF"/>
                </a:solidFill>
              </a:rPr>
              <a:t>ucpathproject.ucop.edu</a:t>
            </a:r>
            <a:r>
              <a:rPr lang="en-US" sz="1050" b="0" dirty="0" smtClean="0">
                <a:solidFill>
                  <a:schemeClr val="tx1"/>
                </a:solidFill>
              </a:rPr>
              <a:t>/</a:t>
            </a:r>
            <a:endParaRPr lang="en-US" sz="1050" b="0" dirty="0">
              <a:solidFill>
                <a:schemeClr val="tx1"/>
              </a:solidFill>
            </a:endParaRPr>
          </a:p>
        </p:txBody>
      </p:sp>
      <p:sp>
        <p:nvSpPr>
          <p:cNvPr id="24" name="Rectangle 23"/>
          <p:cNvSpPr/>
          <p:nvPr userDrawn="1"/>
        </p:nvSpPr>
        <p:spPr>
          <a:xfrm flipV="1">
            <a:off x="0" y="570556"/>
            <a:ext cx="9144000" cy="45719"/>
          </a:xfrm>
          <a:prstGeom prst="rect">
            <a:avLst/>
          </a:prstGeom>
          <a:solidFill>
            <a:srgbClr val="DBD5C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5" name="Text Placeholder 7"/>
          <p:cNvSpPr>
            <a:spLocks noGrp="1"/>
          </p:cNvSpPr>
          <p:nvPr>
            <p:ph type="body" sz="quarter" idx="11"/>
          </p:nvPr>
        </p:nvSpPr>
        <p:spPr>
          <a:xfrm>
            <a:off x="1469337" y="700908"/>
            <a:ext cx="7611163" cy="536593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 marL="742950" indent="-285750"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</a:defRPr>
            </a:lvl2pPr>
            <a:lvl3pPr marL="1143000" indent="-228600">
              <a:buFont typeface="Courier New" panose="02070309020205020404" pitchFamily="49" charset="0"/>
              <a:buChar char="o"/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640676"/>
            <a:ext cx="1371600" cy="548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49577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5_Basic &quot;takeaway&quot;/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1" hasCustomPrompt="1"/>
          </p:nvPr>
        </p:nvSpPr>
        <p:spPr>
          <a:xfrm>
            <a:off x="90109" y="675041"/>
            <a:ext cx="5832896" cy="54422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 lang="en-US" dirty="0" smtClean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Click to add your main point or basic “takeaway” </a:t>
            </a:r>
          </a:p>
        </p:txBody>
      </p:sp>
      <p:sp>
        <p:nvSpPr>
          <p:cNvPr id="11" name="Title 3"/>
          <p:cNvSpPr>
            <a:spLocks noGrp="1"/>
          </p:cNvSpPr>
          <p:nvPr>
            <p:ph type="title"/>
          </p:nvPr>
        </p:nvSpPr>
        <p:spPr>
          <a:xfrm>
            <a:off x="0" y="30549"/>
            <a:ext cx="9144000" cy="517104"/>
          </a:xfrm>
          <a:prstGeom prst="rect">
            <a:avLst/>
          </a:prstGeom>
        </p:spPr>
        <p:txBody>
          <a:bodyPr vert="horz"/>
          <a:lstStyle>
            <a:lvl1pPr>
              <a:defRPr sz="2800" b="1"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D3C37-BFEB-BA4B-B781-4564C6A0B2B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 flipV="1">
            <a:off x="0" y="570556"/>
            <a:ext cx="9144000" cy="45719"/>
          </a:xfrm>
          <a:prstGeom prst="rect">
            <a:avLst/>
          </a:prstGeom>
          <a:solidFill>
            <a:srgbClr val="DBD5C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 flipV="1">
            <a:off x="0" y="570556"/>
            <a:ext cx="9144000" cy="45719"/>
          </a:xfrm>
          <a:prstGeom prst="rect">
            <a:avLst/>
          </a:prstGeom>
          <a:solidFill>
            <a:srgbClr val="DBD5C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 flipV="1">
            <a:off x="0" y="570556"/>
            <a:ext cx="9144000" cy="45719"/>
          </a:xfrm>
          <a:prstGeom prst="rect">
            <a:avLst/>
          </a:prstGeom>
          <a:solidFill>
            <a:srgbClr val="DBD5C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 flipV="1">
            <a:off x="0" y="570556"/>
            <a:ext cx="9144000" cy="45719"/>
          </a:xfrm>
          <a:prstGeom prst="rect">
            <a:avLst/>
          </a:prstGeom>
          <a:solidFill>
            <a:srgbClr val="DBD5C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 flipV="1">
            <a:off x="0" y="570556"/>
            <a:ext cx="9144000" cy="45719"/>
          </a:xfrm>
          <a:prstGeom prst="rect">
            <a:avLst/>
          </a:prstGeom>
          <a:solidFill>
            <a:srgbClr val="DBD5C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 flipV="1">
            <a:off x="0" y="570556"/>
            <a:ext cx="9144000" cy="45719"/>
          </a:xfrm>
          <a:prstGeom prst="rect">
            <a:avLst/>
          </a:prstGeom>
          <a:solidFill>
            <a:srgbClr val="DBD5C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 flipV="1">
            <a:off x="0" y="570556"/>
            <a:ext cx="9144000" cy="45719"/>
          </a:xfrm>
          <a:prstGeom prst="rect">
            <a:avLst/>
          </a:prstGeom>
          <a:solidFill>
            <a:srgbClr val="DBD5C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2" name="Text Placeholder 11"/>
          <p:cNvSpPr txBox="1">
            <a:spLocks/>
          </p:cNvSpPr>
          <p:nvPr/>
        </p:nvSpPr>
        <p:spPr>
          <a:xfrm>
            <a:off x="2911570" y="6338718"/>
            <a:ext cx="5410666" cy="522287"/>
          </a:xfrm>
          <a:prstGeom prst="rect">
            <a:avLst/>
          </a:prstGeom>
        </p:spPr>
        <p:txBody>
          <a:bodyPr anchor="ctr"/>
          <a:lstStyle>
            <a:lvl1pPr marL="0" indent="0" algn="l" defTabSz="4572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Wingdings" charset="2"/>
              <a:buNone/>
              <a:defRPr sz="1800" b="1" i="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742950" indent="-285750" algn="l" defTabSz="4572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/>
              <a:buChar char="–"/>
              <a:defRPr sz="1600" b="0" i="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2pPr>
            <a:lvl3pPr marL="1143000" indent="-228600" algn="l" defTabSz="4572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3pPr>
            <a:lvl4pPr marL="1600200" indent="-228600" algn="l" defTabSz="4572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/>
              <a:buChar char="–"/>
              <a:defRPr sz="1200" b="0" i="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4pPr>
            <a:lvl5pPr marL="2057400" indent="-228600" algn="l" defTabSz="4572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/>
              <a:buChar char="»"/>
              <a:defRPr sz="1200" b="0" i="1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050" b="0" dirty="0" smtClean="0">
                <a:solidFill>
                  <a:srgbClr val="BEB6AF"/>
                </a:solidFill>
              </a:rPr>
              <a:t>ucpathproject.ucop.edu</a:t>
            </a:r>
            <a:r>
              <a:rPr lang="en-US" sz="1050" b="0" dirty="0" smtClean="0">
                <a:solidFill>
                  <a:schemeClr val="tx1"/>
                </a:solidFill>
              </a:rPr>
              <a:t>/</a:t>
            </a:r>
            <a:endParaRPr lang="en-US" sz="1050" b="0" dirty="0">
              <a:solidFill>
                <a:schemeClr val="tx1"/>
              </a:solidFill>
            </a:endParaRPr>
          </a:p>
        </p:txBody>
      </p:sp>
      <p:sp>
        <p:nvSpPr>
          <p:cNvPr id="23" name="Rectangle 22"/>
          <p:cNvSpPr/>
          <p:nvPr userDrawn="1"/>
        </p:nvSpPr>
        <p:spPr>
          <a:xfrm flipV="1">
            <a:off x="0" y="570556"/>
            <a:ext cx="9144000" cy="45719"/>
          </a:xfrm>
          <a:prstGeom prst="rect">
            <a:avLst/>
          </a:prstGeom>
          <a:solidFill>
            <a:srgbClr val="DBD5C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015642" y="639178"/>
            <a:ext cx="3108960" cy="54876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9537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asic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1"/>
          </p:nvPr>
        </p:nvSpPr>
        <p:spPr>
          <a:xfrm>
            <a:off x="114300" y="761998"/>
            <a:ext cx="8966200" cy="52040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 lang="en-US" smtClean="0">
                <a:solidFill>
                  <a:schemeClr val="bg1"/>
                </a:solidFill>
              </a:defRPr>
            </a:lvl1pPr>
            <a:lvl2pPr marL="742950" indent="-285750">
              <a:buFont typeface="Arial" panose="020B0604020202020204" pitchFamily="34" charset="0"/>
              <a:buChar char="•"/>
              <a:defRPr lang="en-US" smtClean="0">
                <a:solidFill>
                  <a:schemeClr val="bg1"/>
                </a:solidFill>
              </a:defRPr>
            </a:lvl2pPr>
            <a:lvl3pPr marL="1143000" indent="-228600">
              <a:buFont typeface="Courier New" panose="02070309020205020404" pitchFamily="49" charset="0"/>
              <a:buChar char="o"/>
              <a:defRPr lang="en-US" smtClean="0">
                <a:solidFill>
                  <a:schemeClr val="bg1"/>
                </a:solidFill>
              </a:defRPr>
            </a:lvl3pPr>
            <a:lvl4pPr>
              <a:defRPr lang="en-US" smtClean="0">
                <a:solidFill>
                  <a:schemeClr val="bg1"/>
                </a:solidFill>
              </a:defRPr>
            </a:lvl4pPr>
            <a:lvl5pPr>
              <a:defRPr lang="en-US" dirty="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 flipV="1">
            <a:off x="0" y="570556"/>
            <a:ext cx="9144000" cy="45719"/>
          </a:xfrm>
          <a:prstGeom prst="rect">
            <a:avLst/>
          </a:prstGeom>
          <a:solidFill>
            <a:srgbClr val="DBD5C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63501"/>
            <a:ext cx="9144000" cy="517104"/>
          </a:xfrm>
          <a:prstGeom prst="rect">
            <a:avLst/>
          </a:prstGeom>
        </p:spPr>
        <p:txBody>
          <a:bodyPr vert="horz"/>
          <a:lstStyle>
            <a:lvl1pPr>
              <a:defRPr sz="2800" b="1"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D3C37-BFEB-BA4B-B781-4564C6A0B2B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 flipV="1">
            <a:off x="0" y="570556"/>
            <a:ext cx="9144000" cy="45719"/>
          </a:xfrm>
          <a:prstGeom prst="rect">
            <a:avLst/>
          </a:prstGeom>
          <a:solidFill>
            <a:srgbClr val="DBD5C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 flipV="1">
            <a:off x="0" y="570556"/>
            <a:ext cx="9144000" cy="45719"/>
          </a:xfrm>
          <a:prstGeom prst="rect">
            <a:avLst/>
          </a:prstGeom>
          <a:solidFill>
            <a:srgbClr val="DBD5C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 flipV="1">
            <a:off x="0" y="570556"/>
            <a:ext cx="9144000" cy="45719"/>
          </a:xfrm>
          <a:prstGeom prst="rect">
            <a:avLst/>
          </a:prstGeom>
          <a:solidFill>
            <a:srgbClr val="DBD5C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 flipV="1">
            <a:off x="0" y="570556"/>
            <a:ext cx="9144000" cy="45719"/>
          </a:xfrm>
          <a:prstGeom prst="rect">
            <a:avLst/>
          </a:prstGeom>
          <a:solidFill>
            <a:srgbClr val="DBD5C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 flipV="1">
            <a:off x="0" y="570556"/>
            <a:ext cx="9144000" cy="45719"/>
          </a:xfrm>
          <a:prstGeom prst="rect">
            <a:avLst/>
          </a:prstGeom>
          <a:solidFill>
            <a:srgbClr val="DBD5C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 flipV="1">
            <a:off x="0" y="570556"/>
            <a:ext cx="9144000" cy="45719"/>
          </a:xfrm>
          <a:prstGeom prst="rect">
            <a:avLst/>
          </a:prstGeom>
          <a:solidFill>
            <a:srgbClr val="DBD5C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1" name="Text Placeholder 11"/>
          <p:cNvSpPr txBox="1">
            <a:spLocks/>
          </p:cNvSpPr>
          <p:nvPr/>
        </p:nvSpPr>
        <p:spPr>
          <a:xfrm>
            <a:off x="2911570" y="6338718"/>
            <a:ext cx="5410666" cy="522287"/>
          </a:xfrm>
          <a:prstGeom prst="rect">
            <a:avLst/>
          </a:prstGeom>
        </p:spPr>
        <p:txBody>
          <a:bodyPr anchor="ctr"/>
          <a:lstStyle>
            <a:lvl1pPr marL="0" indent="0" algn="l" defTabSz="4572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Wingdings" charset="2"/>
              <a:buNone/>
              <a:defRPr sz="1800" b="1" i="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742950" indent="-285750" algn="l" defTabSz="4572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/>
              <a:buChar char="–"/>
              <a:defRPr sz="1600" b="0" i="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2pPr>
            <a:lvl3pPr marL="1143000" indent="-228600" algn="l" defTabSz="4572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3pPr>
            <a:lvl4pPr marL="1600200" indent="-228600" algn="l" defTabSz="4572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/>
              <a:buChar char="–"/>
              <a:defRPr sz="1200" b="0" i="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4pPr>
            <a:lvl5pPr marL="2057400" indent="-228600" algn="l" defTabSz="4572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/>
              <a:buChar char="»"/>
              <a:defRPr sz="1200" b="0" i="1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050" b="0" dirty="0" smtClean="0">
                <a:solidFill>
                  <a:srgbClr val="BEB6AF"/>
                </a:solidFill>
              </a:rPr>
              <a:t>ucpathproject.ucop.edu</a:t>
            </a:r>
            <a:r>
              <a:rPr lang="en-US" sz="1050" b="0" dirty="0" smtClean="0">
                <a:solidFill>
                  <a:schemeClr val="tx1"/>
                </a:solidFill>
              </a:rPr>
              <a:t>/</a:t>
            </a:r>
            <a:endParaRPr lang="en-US" sz="1050" b="0" dirty="0">
              <a:solidFill>
                <a:schemeClr val="tx1"/>
              </a:solidFill>
            </a:endParaRPr>
          </a:p>
        </p:txBody>
      </p:sp>
      <p:sp>
        <p:nvSpPr>
          <p:cNvPr id="22" name="Rectangle 21"/>
          <p:cNvSpPr/>
          <p:nvPr userDrawn="1"/>
        </p:nvSpPr>
        <p:spPr>
          <a:xfrm flipV="1">
            <a:off x="0" y="570556"/>
            <a:ext cx="9144000" cy="45719"/>
          </a:xfrm>
          <a:prstGeom prst="rect">
            <a:avLst/>
          </a:prstGeom>
          <a:solidFill>
            <a:srgbClr val="DBD5C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72768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g visuals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5250" y="740833"/>
            <a:ext cx="8944035" cy="530874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8" name="Title 3"/>
          <p:cNvSpPr>
            <a:spLocks noGrp="1"/>
          </p:cNvSpPr>
          <p:nvPr>
            <p:ph type="title"/>
          </p:nvPr>
        </p:nvSpPr>
        <p:spPr>
          <a:xfrm>
            <a:off x="0" y="63501"/>
            <a:ext cx="9144000" cy="517104"/>
          </a:xfrm>
          <a:prstGeom prst="rect">
            <a:avLst/>
          </a:prstGeom>
        </p:spPr>
        <p:txBody>
          <a:bodyPr vert="horz"/>
          <a:lstStyle>
            <a:lvl1pPr>
              <a:defRPr sz="2800" b="1"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6CD61D-383B-8C4C-A586-A9FA29BEA8B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 flipV="1">
            <a:off x="0" y="570556"/>
            <a:ext cx="9144000" cy="45719"/>
          </a:xfrm>
          <a:prstGeom prst="rect">
            <a:avLst/>
          </a:prstGeom>
          <a:solidFill>
            <a:srgbClr val="DBD5C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Text Placeholder 11"/>
          <p:cNvSpPr txBox="1">
            <a:spLocks/>
          </p:cNvSpPr>
          <p:nvPr/>
        </p:nvSpPr>
        <p:spPr>
          <a:xfrm>
            <a:off x="2911570" y="6338718"/>
            <a:ext cx="5410666" cy="522287"/>
          </a:xfrm>
          <a:prstGeom prst="rect">
            <a:avLst/>
          </a:prstGeom>
        </p:spPr>
        <p:txBody>
          <a:bodyPr anchor="ctr"/>
          <a:lstStyle>
            <a:lvl1pPr marL="0" indent="0" algn="l" defTabSz="4572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Wingdings" charset="2"/>
              <a:buNone/>
              <a:defRPr sz="1800" b="1" i="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742950" indent="-285750" algn="l" defTabSz="4572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/>
              <a:buChar char="–"/>
              <a:defRPr sz="1600" b="0" i="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2pPr>
            <a:lvl3pPr marL="1143000" indent="-228600" algn="l" defTabSz="4572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1400" b="0" i="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3pPr>
            <a:lvl4pPr marL="1600200" indent="-228600" algn="l" defTabSz="4572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/>
              <a:buChar char="–"/>
              <a:defRPr sz="1200" b="0" i="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4pPr>
            <a:lvl5pPr marL="2057400" indent="-228600" algn="l" defTabSz="4572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/>
              <a:buChar char="»"/>
              <a:defRPr sz="1200" b="0" i="1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050" b="0" dirty="0" smtClean="0">
                <a:solidFill>
                  <a:srgbClr val="BEB6AF"/>
                </a:solidFill>
              </a:rPr>
              <a:t>ucpathproject.ucop.edu</a:t>
            </a:r>
            <a:r>
              <a:rPr lang="en-US" sz="1050" b="0" dirty="0" smtClean="0">
                <a:solidFill>
                  <a:schemeClr val="tx1"/>
                </a:solidFill>
              </a:rPr>
              <a:t>/</a:t>
            </a:r>
            <a:endParaRPr lang="en-US" sz="1050" b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7085483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5" Type="http://schemas.openxmlformats.org/officeDocument/2006/relationships/slideLayout" Target="../slideLayouts/slideLayout6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5.xml"/><Relationship Id="rId9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 flipV="1">
            <a:off x="2708039" y="6155766"/>
            <a:ext cx="6450902" cy="182880"/>
          </a:xfrm>
          <a:prstGeom prst="rect">
            <a:avLst/>
          </a:prstGeom>
          <a:solidFill>
            <a:srgbClr val="00558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0729" y="698500"/>
            <a:ext cx="8870870" cy="526752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6891872" y="638996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>
                <a:solidFill>
                  <a:schemeClr val="bg2"/>
                </a:solidFill>
              </a:defRPr>
            </a:lvl1pPr>
          </a:lstStyle>
          <a:p>
            <a:fld id="{DF6CD61D-383B-8C4C-A586-A9FA29BEA8B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 flipV="1">
            <a:off x="1" y="6155766"/>
            <a:ext cx="2633890" cy="182880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UCPath Logo Grey.png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4351" y="6397933"/>
            <a:ext cx="1913643" cy="350265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 flipV="1">
            <a:off x="1" y="6155766"/>
            <a:ext cx="2633890" cy="182880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 flipV="1">
            <a:off x="1" y="6155766"/>
            <a:ext cx="2633890" cy="182880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1" y="6155766"/>
            <a:ext cx="2633890" cy="182880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 flipV="1">
            <a:off x="1" y="6155766"/>
            <a:ext cx="2633890" cy="182880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flipV="1">
            <a:off x="1" y="6155766"/>
            <a:ext cx="2633890" cy="182880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flipV="1">
            <a:off x="1" y="6155766"/>
            <a:ext cx="2633890" cy="182880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 flipV="1">
            <a:off x="1" y="6155766"/>
            <a:ext cx="2633890" cy="182880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293" r:id="rId1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2400" b="0" i="0" kern="1200">
          <a:solidFill>
            <a:srgbClr val="000000"/>
          </a:solidFill>
          <a:latin typeface="Arial"/>
          <a:ea typeface="+mj-ea"/>
          <a:cs typeface="Kievit Offc Pro Medium"/>
        </a:defRPr>
      </a:lvl1pPr>
    </p:titleStyle>
    <p:bodyStyle>
      <a:lvl1pPr marL="342900" indent="-342900" algn="l" defTabSz="457200" rtl="0" eaLnBrk="1" latinLnBrk="0" hangingPunct="1">
        <a:lnSpc>
          <a:spcPct val="100000"/>
        </a:lnSpc>
        <a:spcBef>
          <a:spcPts val="0"/>
        </a:spcBef>
        <a:spcAft>
          <a:spcPts val="1200"/>
        </a:spcAft>
        <a:buFont typeface="Wingdings" charset="2"/>
        <a:buChar char="§"/>
        <a:defRPr sz="2000" b="0" i="0" kern="1200">
          <a:solidFill>
            <a:schemeClr val="bg1"/>
          </a:solidFill>
          <a:latin typeface="Arial"/>
          <a:ea typeface="+mn-ea"/>
          <a:cs typeface="Arial"/>
        </a:defRPr>
      </a:lvl1pPr>
      <a:lvl2pPr marL="800100" indent="-342900" algn="l" defTabSz="457200" rtl="0" eaLnBrk="1" latinLnBrk="0" hangingPunct="1">
        <a:lnSpc>
          <a:spcPct val="100000"/>
        </a:lnSpc>
        <a:spcBef>
          <a:spcPts val="0"/>
        </a:spcBef>
        <a:spcAft>
          <a:spcPts val="1200"/>
        </a:spcAft>
        <a:buFont typeface="Arial" panose="020B0604020202020204" pitchFamily="34" charset="0"/>
        <a:buChar char="•"/>
        <a:defRPr sz="1600" b="0" i="0" kern="1200">
          <a:solidFill>
            <a:schemeClr val="bg1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lnSpc>
          <a:spcPct val="100000"/>
        </a:lnSpc>
        <a:spcBef>
          <a:spcPts val="0"/>
        </a:spcBef>
        <a:spcAft>
          <a:spcPts val="1200"/>
        </a:spcAft>
        <a:buFont typeface="Courier New" panose="02070309020205020404" pitchFamily="49" charset="0"/>
        <a:buChar char="o"/>
        <a:defRPr sz="1400" b="0" i="0" kern="1200">
          <a:solidFill>
            <a:schemeClr val="bg1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lnSpc>
          <a:spcPct val="100000"/>
        </a:lnSpc>
        <a:spcBef>
          <a:spcPts val="0"/>
        </a:spcBef>
        <a:spcAft>
          <a:spcPts val="1200"/>
        </a:spcAft>
        <a:buFont typeface="Arial"/>
        <a:buChar char="–"/>
        <a:defRPr sz="1200" b="0" i="0" kern="1200">
          <a:solidFill>
            <a:schemeClr val="bg1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lnSpc>
          <a:spcPct val="100000"/>
        </a:lnSpc>
        <a:spcBef>
          <a:spcPts val="0"/>
        </a:spcBef>
        <a:spcAft>
          <a:spcPts val="1200"/>
        </a:spcAft>
        <a:buFont typeface="Arial"/>
        <a:buChar char="»"/>
        <a:defRPr sz="1200" b="0" i="0" kern="1200">
          <a:solidFill>
            <a:schemeClr val="bg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 flipV="1">
            <a:off x="2708039" y="6155766"/>
            <a:ext cx="6450902" cy="182880"/>
          </a:xfrm>
          <a:prstGeom prst="rect">
            <a:avLst/>
          </a:prstGeom>
          <a:solidFill>
            <a:srgbClr val="00558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0729" y="698500"/>
            <a:ext cx="8870870" cy="526752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6891872" y="638996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>
                <a:solidFill>
                  <a:schemeClr val="bg2"/>
                </a:solidFill>
              </a:defRPr>
            </a:lvl1pPr>
          </a:lstStyle>
          <a:p>
            <a:fld id="{DF6CD61D-383B-8C4C-A586-A9FA29BEA8B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 flipV="1">
            <a:off x="1" y="6155766"/>
            <a:ext cx="2633890" cy="182880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UCPath Logo Grey.png"/>
          <p:cNvPicPr>
            <a:picLocks noChangeAspect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4351" y="6397933"/>
            <a:ext cx="1913643" cy="350265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 flipV="1">
            <a:off x="1" y="6155766"/>
            <a:ext cx="2633890" cy="182880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 flipV="1">
            <a:off x="1" y="6155766"/>
            <a:ext cx="2633890" cy="182880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1" y="6155766"/>
            <a:ext cx="2633890" cy="182880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 flipV="1">
            <a:off x="1" y="6155766"/>
            <a:ext cx="2633890" cy="182880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flipV="1">
            <a:off x="1" y="6155766"/>
            <a:ext cx="2633890" cy="182880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flipV="1">
            <a:off x="1" y="6155766"/>
            <a:ext cx="2633890" cy="182880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 flipV="1">
            <a:off x="1" y="6155766"/>
            <a:ext cx="2633890" cy="182880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112365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324" r:id="rId1"/>
    <p:sldLayoutId id="2147484325" r:id="rId2"/>
    <p:sldLayoutId id="2147484326" r:id="rId3"/>
    <p:sldLayoutId id="2147484327" r:id="rId4"/>
    <p:sldLayoutId id="2147484328" r:id="rId5"/>
    <p:sldLayoutId id="2147484329" r:id="rId6"/>
    <p:sldLayoutId id="2147484342" r:id="rId7"/>
    <p:sldLayoutId id="2147484344" r:id="rId8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2400" b="0" i="0" kern="1200">
          <a:solidFill>
            <a:srgbClr val="000000"/>
          </a:solidFill>
          <a:latin typeface="Arial"/>
          <a:ea typeface="+mj-ea"/>
          <a:cs typeface="Kievit Offc Pro Medium"/>
        </a:defRPr>
      </a:lvl1pPr>
    </p:titleStyle>
    <p:bodyStyle>
      <a:lvl1pPr marL="342900" indent="-342900" algn="l" defTabSz="457200" rtl="0" eaLnBrk="1" latinLnBrk="0" hangingPunct="1">
        <a:lnSpc>
          <a:spcPct val="100000"/>
        </a:lnSpc>
        <a:spcBef>
          <a:spcPts val="0"/>
        </a:spcBef>
        <a:spcAft>
          <a:spcPts val="1200"/>
        </a:spcAft>
        <a:buFont typeface="Wingdings" charset="2"/>
        <a:buChar char="§"/>
        <a:defRPr sz="2000" b="0" i="0" kern="1200">
          <a:solidFill>
            <a:schemeClr val="bg1"/>
          </a:solidFill>
          <a:latin typeface="Arial"/>
          <a:ea typeface="+mn-ea"/>
          <a:cs typeface="Arial"/>
        </a:defRPr>
      </a:lvl1pPr>
      <a:lvl2pPr marL="800100" indent="-342900" algn="l" defTabSz="457200" rtl="0" eaLnBrk="1" latinLnBrk="0" hangingPunct="1">
        <a:lnSpc>
          <a:spcPct val="100000"/>
        </a:lnSpc>
        <a:spcBef>
          <a:spcPts val="0"/>
        </a:spcBef>
        <a:spcAft>
          <a:spcPts val="1200"/>
        </a:spcAft>
        <a:buFont typeface="Arial" panose="020B0604020202020204" pitchFamily="34" charset="0"/>
        <a:buChar char="•"/>
        <a:defRPr sz="1600" b="0" i="0" kern="1200">
          <a:solidFill>
            <a:schemeClr val="bg1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lnSpc>
          <a:spcPct val="100000"/>
        </a:lnSpc>
        <a:spcBef>
          <a:spcPts val="0"/>
        </a:spcBef>
        <a:spcAft>
          <a:spcPts val="1200"/>
        </a:spcAft>
        <a:buFont typeface="Courier New" panose="02070309020205020404" pitchFamily="49" charset="0"/>
        <a:buChar char="o"/>
        <a:defRPr sz="1400" b="0" i="0" kern="1200">
          <a:solidFill>
            <a:schemeClr val="bg1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lnSpc>
          <a:spcPct val="100000"/>
        </a:lnSpc>
        <a:spcBef>
          <a:spcPts val="0"/>
        </a:spcBef>
        <a:spcAft>
          <a:spcPts val="1200"/>
        </a:spcAft>
        <a:buFont typeface="Arial"/>
        <a:buChar char="–"/>
        <a:defRPr sz="1200" b="0" i="0" kern="1200">
          <a:solidFill>
            <a:schemeClr val="bg1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lnSpc>
          <a:spcPct val="100000"/>
        </a:lnSpc>
        <a:spcBef>
          <a:spcPts val="0"/>
        </a:spcBef>
        <a:spcAft>
          <a:spcPts val="1200"/>
        </a:spcAft>
        <a:buFont typeface="Arial"/>
        <a:buChar char="»"/>
        <a:defRPr sz="1200" b="0" i="0" kern="1200">
          <a:solidFill>
            <a:schemeClr val="bg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10.jpeg"/><Relationship Id="rId7" Type="http://schemas.microsoft.com/office/2007/relationships/hdphoto" Target="../media/hdphoto2.wdp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10" Type="http://schemas.openxmlformats.org/officeDocument/2006/relationships/image" Target="../media/image15.jpeg"/><Relationship Id="rId4" Type="http://schemas.microsoft.com/office/2007/relationships/hdphoto" Target="../media/hdphoto1.wdp"/><Relationship Id="rId9" Type="http://schemas.openxmlformats.org/officeDocument/2006/relationships/image" Target="../media/image14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25000" lnSpcReduction="20000"/>
          </a:bodyPr>
          <a:lstStyle/>
          <a:p>
            <a:r>
              <a:rPr lang="en-US" sz="5600" dirty="0" smtClean="0">
                <a:solidFill>
                  <a:schemeClr val="bg2"/>
                </a:solidFill>
              </a:rPr>
              <a:t>Administrative Management Professionals </a:t>
            </a:r>
            <a:r>
              <a:rPr lang="en-US" sz="6400" b="1" dirty="0" smtClean="0">
                <a:solidFill>
                  <a:schemeClr val="tx1">
                    <a:lumMod val="50000"/>
                  </a:schemeClr>
                </a:solidFill>
              </a:rPr>
              <a:t>|</a:t>
            </a:r>
            <a:r>
              <a:rPr lang="en-US" sz="5600" dirty="0" smtClean="0">
                <a:solidFill>
                  <a:schemeClr val="bg2"/>
                </a:solidFill>
              </a:rPr>
              <a:t> April </a:t>
            </a:r>
            <a:r>
              <a:rPr lang="en-US" sz="5600" dirty="0">
                <a:solidFill>
                  <a:schemeClr val="bg2"/>
                </a:solidFill>
              </a:rPr>
              <a:t>29, </a:t>
            </a:r>
            <a:r>
              <a:rPr lang="en-US" sz="5600" dirty="0" smtClean="0">
                <a:solidFill>
                  <a:schemeClr val="bg2"/>
                </a:solidFill>
              </a:rPr>
              <a:t>2019</a:t>
            </a:r>
            <a:endParaRPr lang="en-US" sz="5600" dirty="0">
              <a:solidFill>
                <a:schemeClr val="bg2"/>
              </a:solidFill>
            </a:endParaRPr>
          </a:p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>
                <a:solidFill>
                  <a:schemeClr val="bg2"/>
                </a:solidFill>
              </a:rPr>
              <a:t>UCPath </a:t>
            </a:r>
            <a:r>
              <a:rPr lang="en-US" dirty="0" smtClean="0">
                <a:solidFill>
                  <a:schemeClr val="bg2"/>
                </a:solidFill>
              </a:rPr>
              <a:t>Update</a:t>
            </a:r>
            <a:endParaRPr lang="en-US" sz="1100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199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D27D3C37-BFEB-BA4B-B781-4564C6A0B2B2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6" name="Text Placeholder 6"/>
          <p:cNvSpPr>
            <a:spLocks noGrp="1"/>
          </p:cNvSpPr>
          <p:nvPr>
            <p:ph type="body" sz="quarter" idx="4294967295"/>
          </p:nvPr>
        </p:nvSpPr>
        <p:spPr>
          <a:xfrm>
            <a:off x="235975" y="1366684"/>
            <a:ext cx="5512843" cy="4394770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800" dirty="0" smtClean="0">
                <a:solidFill>
                  <a:schemeClr val="bg2"/>
                </a:solidFill>
              </a:rPr>
              <a:t>FLSA status</a:t>
            </a:r>
          </a:p>
          <a:p>
            <a:pPr>
              <a:lnSpc>
                <a:spcPct val="150000"/>
              </a:lnSpc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800" dirty="0" smtClean="0">
                <a:solidFill>
                  <a:schemeClr val="bg2"/>
                </a:solidFill>
              </a:rPr>
              <a:t>Consolidated benefits rate (CBR)</a:t>
            </a:r>
          </a:p>
          <a:p>
            <a:pPr>
              <a:lnSpc>
                <a:spcPct val="150000"/>
              </a:lnSpc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800" dirty="0" smtClean="0">
                <a:solidFill>
                  <a:schemeClr val="bg2"/>
                </a:solidFill>
              </a:rPr>
              <a:t>Submission deadlines</a:t>
            </a:r>
          </a:p>
        </p:txBody>
      </p:sp>
      <p:sp>
        <p:nvSpPr>
          <p:cNvPr id="7" name="Title 4"/>
          <p:cNvSpPr txBox="1">
            <a:spLocks/>
          </p:cNvSpPr>
          <p:nvPr/>
        </p:nvSpPr>
        <p:spPr>
          <a:xfrm>
            <a:off x="0" y="63501"/>
            <a:ext cx="9144000" cy="517104"/>
          </a:xfrm>
          <a:prstGeom prst="rect">
            <a:avLst/>
          </a:prstGeom>
        </p:spPr>
        <p:txBody>
          <a:bodyPr vert="horz"/>
          <a:lstStyle>
            <a:lvl1pPr algn="l" defTabSz="457200" rtl="0" eaLnBrk="1" latinLnBrk="0" hangingPunct="1">
              <a:spcBef>
                <a:spcPct val="0"/>
              </a:spcBef>
              <a:buNone/>
              <a:defRPr sz="2800" b="1" i="0" kern="1200">
                <a:solidFill>
                  <a:schemeClr val="bg2"/>
                </a:solidFill>
                <a:latin typeface="Arial"/>
                <a:ea typeface="+mj-ea"/>
                <a:cs typeface="Kievit Offc Pro Medium"/>
              </a:defRPr>
            </a:lvl1pPr>
          </a:lstStyle>
          <a:p>
            <a:r>
              <a:rPr lang="en-US" dirty="0"/>
              <a:t>What </a:t>
            </a:r>
            <a:r>
              <a:rPr lang="en-US" dirty="0" smtClean="0"/>
              <a:t>We’ve Learned: </a:t>
            </a:r>
            <a:r>
              <a:rPr lang="en-US" dirty="0" smtClean="0">
                <a:solidFill>
                  <a:schemeClr val="accent3"/>
                </a:solidFill>
              </a:rPr>
              <a:t>Other Changes Affect UCPath</a:t>
            </a:r>
            <a:endParaRPr lang="en-US" dirty="0">
              <a:solidFill>
                <a:schemeClr val="accent3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9644" y="1693052"/>
            <a:ext cx="3164083" cy="31640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9858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D27D3C37-BFEB-BA4B-B781-4564C6A0B2B2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6" name="Text Placeholder 6"/>
          <p:cNvSpPr>
            <a:spLocks noGrp="1"/>
          </p:cNvSpPr>
          <p:nvPr>
            <p:ph type="body" sz="quarter" idx="4294967295"/>
          </p:nvPr>
        </p:nvSpPr>
        <p:spPr>
          <a:xfrm>
            <a:off x="304801" y="845574"/>
            <a:ext cx="5486399" cy="5250426"/>
          </a:xfrm>
          <a:prstGeom prst="rect">
            <a:avLst/>
          </a:prstGeom>
        </p:spPr>
        <p:txBody>
          <a:bodyPr>
            <a:normAutofit fontScale="77500" lnSpcReduction="20000"/>
          </a:bodyPr>
          <a:lstStyle/>
          <a:p>
            <a:pPr>
              <a:lnSpc>
                <a:spcPct val="150000"/>
              </a:lnSpc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800" dirty="0" smtClean="0">
                <a:solidFill>
                  <a:schemeClr val="bg2"/>
                </a:solidFill>
              </a:rPr>
              <a:t>Have a plan for Day 2</a:t>
            </a:r>
          </a:p>
          <a:p>
            <a:pPr>
              <a:lnSpc>
                <a:spcPct val="150000"/>
              </a:lnSpc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800" dirty="0" smtClean="0">
                <a:solidFill>
                  <a:schemeClr val="bg2"/>
                </a:solidFill>
              </a:rPr>
              <a:t>Confirm process details with the UCPath Center earlier</a:t>
            </a:r>
          </a:p>
          <a:p>
            <a:pPr>
              <a:lnSpc>
                <a:spcPct val="150000"/>
              </a:lnSpc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800" dirty="0" smtClean="0">
                <a:solidFill>
                  <a:schemeClr val="bg2"/>
                </a:solidFill>
              </a:rPr>
              <a:t>Extend UCPath Center hours</a:t>
            </a:r>
          </a:p>
          <a:p>
            <a:pPr>
              <a:lnSpc>
                <a:spcPct val="150000"/>
              </a:lnSpc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800" dirty="0" smtClean="0">
                <a:solidFill>
                  <a:schemeClr val="bg2"/>
                </a:solidFill>
              </a:rPr>
              <a:t>Provide onsite support following </a:t>
            </a:r>
            <a:r>
              <a:rPr lang="en-US" sz="2800" dirty="0" smtClean="0">
                <a:solidFill>
                  <a:schemeClr val="bg2"/>
                </a:solidFill>
              </a:rPr>
              <a:t>cutover</a:t>
            </a:r>
          </a:p>
          <a:p>
            <a:pPr>
              <a:lnSpc>
                <a:spcPct val="150000"/>
              </a:lnSpc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800" dirty="0" smtClean="0">
                <a:solidFill>
                  <a:schemeClr val="bg2"/>
                </a:solidFill>
              </a:rPr>
              <a:t>Deliver operational workshops closer to when transactions needed</a:t>
            </a:r>
            <a:endParaRPr lang="en-US" sz="2800" dirty="0" smtClean="0">
              <a:solidFill>
                <a:schemeClr val="bg2"/>
              </a:solidFill>
            </a:endParaRPr>
          </a:p>
          <a:p>
            <a:pPr>
              <a:lnSpc>
                <a:spcPct val="150000"/>
              </a:lnSpc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800" dirty="0" smtClean="0">
                <a:solidFill>
                  <a:schemeClr val="bg2"/>
                </a:solidFill>
              </a:rPr>
              <a:t>Increase access to reports</a:t>
            </a:r>
          </a:p>
          <a:p>
            <a:pPr>
              <a:lnSpc>
                <a:spcPct val="150000"/>
              </a:lnSpc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800" dirty="0" smtClean="0">
                <a:solidFill>
                  <a:schemeClr val="bg2"/>
                </a:solidFill>
              </a:rPr>
              <a:t>Engage higher risk employee populations early and often</a:t>
            </a:r>
          </a:p>
        </p:txBody>
      </p:sp>
      <p:sp>
        <p:nvSpPr>
          <p:cNvPr id="7" name="Title 4"/>
          <p:cNvSpPr txBox="1">
            <a:spLocks/>
          </p:cNvSpPr>
          <p:nvPr/>
        </p:nvSpPr>
        <p:spPr>
          <a:xfrm>
            <a:off x="0" y="63501"/>
            <a:ext cx="9144000" cy="517104"/>
          </a:xfrm>
          <a:prstGeom prst="rect">
            <a:avLst/>
          </a:prstGeom>
        </p:spPr>
        <p:txBody>
          <a:bodyPr vert="horz"/>
          <a:lstStyle>
            <a:lvl1pPr algn="l" defTabSz="457200" rtl="0" eaLnBrk="1" latinLnBrk="0" hangingPunct="1">
              <a:spcBef>
                <a:spcPct val="0"/>
              </a:spcBef>
              <a:buNone/>
              <a:defRPr sz="2800" b="1" i="0" kern="1200">
                <a:solidFill>
                  <a:schemeClr val="bg2"/>
                </a:solidFill>
                <a:latin typeface="Arial"/>
                <a:ea typeface="+mj-ea"/>
                <a:cs typeface="Kievit Offc Pro Medium"/>
              </a:defRPr>
            </a:lvl1pPr>
          </a:lstStyle>
          <a:p>
            <a:r>
              <a:rPr lang="en-US" dirty="0"/>
              <a:t>What </a:t>
            </a:r>
            <a:r>
              <a:rPr lang="en-US" dirty="0" smtClean="0"/>
              <a:t>We’ve Learned: </a:t>
            </a:r>
            <a:r>
              <a:rPr lang="en-US" dirty="0" smtClean="0">
                <a:solidFill>
                  <a:schemeClr val="accent3"/>
                </a:solidFill>
              </a:rPr>
              <a:t>Changes We’re Making</a:t>
            </a:r>
            <a:endParaRPr lang="en-US" dirty="0">
              <a:solidFill>
                <a:schemeClr val="accent3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6660" y="1799127"/>
            <a:ext cx="2554564" cy="25958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23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D3C37-BFEB-BA4B-B781-4564C6A0B2B2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6" name="Oval Callout 5"/>
          <p:cNvSpPr/>
          <p:nvPr/>
        </p:nvSpPr>
        <p:spPr>
          <a:xfrm>
            <a:off x="907956" y="1263554"/>
            <a:ext cx="2421789" cy="1929863"/>
          </a:xfrm>
          <a:prstGeom prst="wedgeEllipseCallou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/>
              <a:t>Q</a:t>
            </a:r>
            <a:endParaRPr lang="en-US" sz="4800" dirty="0"/>
          </a:p>
        </p:txBody>
      </p:sp>
      <p:sp>
        <p:nvSpPr>
          <p:cNvPr id="7" name="Oval Callout 6"/>
          <p:cNvSpPr/>
          <p:nvPr/>
        </p:nvSpPr>
        <p:spPr>
          <a:xfrm flipH="1">
            <a:off x="2012558" y="2553646"/>
            <a:ext cx="2421789" cy="1929863"/>
          </a:xfrm>
          <a:prstGeom prst="wedgeEllipseCallou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/>
              <a:t>A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20743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85725" y="101601"/>
            <a:ext cx="9144000" cy="517104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UCPath Leadership   </a:t>
            </a:r>
            <a:endParaRPr lang="en-US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D3C37-BFEB-BA4B-B781-4564C6A0B2B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5" name="Freeform 15"/>
          <p:cNvSpPr>
            <a:spLocks/>
          </p:cNvSpPr>
          <p:nvPr/>
        </p:nvSpPr>
        <p:spPr bwMode="auto">
          <a:xfrm>
            <a:off x="872107" y="990884"/>
            <a:ext cx="56985" cy="286736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" y="1"/>
              </a:cxn>
              <a:cxn ang="0">
                <a:pos x="4" y="4"/>
              </a:cxn>
              <a:cxn ang="0">
                <a:pos x="8" y="10"/>
              </a:cxn>
              <a:cxn ang="0">
                <a:pos x="13" y="19"/>
              </a:cxn>
              <a:cxn ang="0">
                <a:pos x="19" y="29"/>
              </a:cxn>
              <a:cxn ang="0">
                <a:pos x="25" y="41"/>
              </a:cxn>
              <a:cxn ang="0">
                <a:pos x="32" y="56"/>
              </a:cxn>
              <a:cxn ang="0">
                <a:pos x="40" y="74"/>
              </a:cxn>
              <a:cxn ang="0">
                <a:pos x="46" y="93"/>
              </a:cxn>
              <a:cxn ang="0">
                <a:pos x="53" y="114"/>
              </a:cxn>
              <a:cxn ang="0">
                <a:pos x="58" y="137"/>
              </a:cxn>
              <a:cxn ang="0">
                <a:pos x="62" y="163"/>
              </a:cxn>
              <a:cxn ang="0">
                <a:pos x="66" y="190"/>
              </a:cxn>
              <a:cxn ang="0">
                <a:pos x="67" y="219"/>
              </a:cxn>
              <a:cxn ang="0">
                <a:pos x="67" y="250"/>
              </a:cxn>
              <a:cxn ang="0">
                <a:pos x="65" y="283"/>
              </a:cxn>
              <a:cxn ang="0">
                <a:pos x="60" y="318"/>
              </a:cxn>
              <a:cxn ang="0">
                <a:pos x="53" y="354"/>
              </a:cxn>
              <a:cxn ang="0">
                <a:pos x="53" y="352"/>
              </a:cxn>
              <a:cxn ang="0">
                <a:pos x="54" y="347"/>
              </a:cxn>
              <a:cxn ang="0">
                <a:pos x="55" y="338"/>
              </a:cxn>
              <a:cxn ang="0">
                <a:pos x="56" y="327"/>
              </a:cxn>
              <a:cxn ang="0">
                <a:pos x="57" y="312"/>
              </a:cxn>
              <a:cxn ang="0">
                <a:pos x="58" y="295"/>
              </a:cxn>
              <a:cxn ang="0">
                <a:pos x="58" y="275"/>
              </a:cxn>
              <a:cxn ang="0">
                <a:pos x="58" y="254"/>
              </a:cxn>
              <a:cxn ang="0">
                <a:pos x="56" y="230"/>
              </a:cxn>
              <a:cxn ang="0">
                <a:pos x="55" y="205"/>
              </a:cxn>
              <a:cxn ang="0">
                <a:pos x="52" y="178"/>
              </a:cxn>
              <a:cxn ang="0">
                <a:pos x="47" y="150"/>
              </a:cxn>
              <a:cxn ang="0">
                <a:pos x="41" y="121"/>
              </a:cxn>
              <a:cxn ang="0">
                <a:pos x="34" y="91"/>
              </a:cxn>
              <a:cxn ang="0">
                <a:pos x="25" y="61"/>
              </a:cxn>
              <a:cxn ang="0">
                <a:pos x="13" y="30"/>
              </a:cxn>
              <a:cxn ang="0">
                <a:pos x="0" y="0"/>
              </a:cxn>
            </a:cxnLst>
            <a:rect l="0" t="0" r="r" b="b"/>
            <a:pathLst>
              <a:path w="67" h="354">
                <a:moveTo>
                  <a:pt x="0" y="0"/>
                </a:moveTo>
                <a:lnTo>
                  <a:pt x="1" y="1"/>
                </a:lnTo>
                <a:lnTo>
                  <a:pt x="4" y="4"/>
                </a:lnTo>
                <a:lnTo>
                  <a:pt x="8" y="10"/>
                </a:lnTo>
                <a:lnTo>
                  <a:pt x="13" y="19"/>
                </a:lnTo>
                <a:lnTo>
                  <a:pt x="19" y="29"/>
                </a:lnTo>
                <a:lnTo>
                  <a:pt x="25" y="41"/>
                </a:lnTo>
                <a:lnTo>
                  <a:pt x="32" y="56"/>
                </a:lnTo>
                <a:lnTo>
                  <a:pt x="40" y="74"/>
                </a:lnTo>
                <a:lnTo>
                  <a:pt x="46" y="93"/>
                </a:lnTo>
                <a:lnTo>
                  <a:pt x="53" y="114"/>
                </a:lnTo>
                <a:lnTo>
                  <a:pt x="58" y="137"/>
                </a:lnTo>
                <a:lnTo>
                  <a:pt x="62" y="163"/>
                </a:lnTo>
                <a:lnTo>
                  <a:pt x="66" y="190"/>
                </a:lnTo>
                <a:lnTo>
                  <a:pt x="67" y="219"/>
                </a:lnTo>
                <a:lnTo>
                  <a:pt x="67" y="250"/>
                </a:lnTo>
                <a:lnTo>
                  <a:pt x="65" y="283"/>
                </a:lnTo>
                <a:lnTo>
                  <a:pt x="60" y="318"/>
                </a:lnTo>
                <a:lnTo>
                  <a:pt x="53" y="354"/>
                </a:lnTo>
                <a:lnTo>
                  <a:pt x="53" y="352"/>
                </a:lnTo>
                <a:lnTo>
                  <a:pt x="54" y="347"/>
                </a:lnTo>
                <a:lnTo>
                  <a:pt x="55" y="338"/>
                </a:lnTo>
                <a:lnTo>
                  <a:pt x="56" y="327"/>
                </a:lnTo>
                <a:lnTo>
                  <a:pt x="57" y="312"/>
                </a:lnTo>
                <a:lnTo>
                  <a:pt x="58" y="295"/>
                </a:lnTo>
                <a:lnTo>
                  <a:pt x="58" y="275"/>
                </a:lnTo>
                <a:lnTo>
                  <a:pt x="58" y="254"/>
                </a:lnTo>
                <a:lnTo>
                  <a:pt x="56" y="230"/>
                </a:lnTo>
                <a:lnTo>
                  <a:pt x="55" y="205"/>
                </a:lnTo>
                <a:lnTo>
                  <a:pt x="52" y="178"/>
                </a:lnTo>
                <a:lnTo>
                  <a:pt x="47" y="150"/>
                </a:lnTo>
                <a:lnTo>
                  <a:pt x="41" y="121"/>
                </a:lnTo>
                <a:lnTo>
                  <a:pt x="34" y="91"/>
                </a:lnTo>
                <a:lnTo>
                  <a:pt x="25" y="61"/>
                </a:lnTo>
                <a:lnTo>
                  <a:pt x="13" y="3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1218987">
              <a:defRPr/>
            </a:pPr>
            <a:endParaRPr lang="en-US" sz="2400" kern="0" dirty="0" smtClean="0">
              <a:solidFill>
                <a:prstClr val="black"/>
              </a:solidFill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1662077" y="1287533"/>
            <a:ext cx="2142168" cy="1635"/>
          </a:xfrm>
          <a:prstGeom prst="line">
            <a:avLst/>
          </a:prstGeom>
          <a:noFill/>
          <a:ln w="9525" cap="flat" cmpd="sng" algn="ctr">
            <a:solidFill>
              <a:sysClr val="window" lastClr="FFFFFF"/>
            </a:solidFill>
            <a:prstDash val="solid"/>
          </a:ln>
          <a:effectLst/>
        </p:spPr>
      </p:cxnSp>
      <p:grpSp>
        <p:nvGrpSpPr>
          <p:cNvPr id="37" name="Group 104"/>
          <p:cNvGrpSpPr/>
          <p:nvPr/>
        </p:nvGrpSpPr>
        <p:grpSpPr>
          <a:xfrm>
            <a:off x="3917094" y="3924900"/>
            <a:ext cx="337989" cy="317492"/>
            <a:chOff x="9904412" y="4724400"/>
            <a:chExt cx="685800" cy="685800"/>
          </a:xfrm>
          <a:solidFill>
            <a:srgbClr val="72AF2F"/>
          </a:solidFill>
        </p:grpSpPr>
        <p:sp>
          <p:nvSpPr>
            <p:cNvPr id="41" name="Freeform 40"/>
            <p:cNvSpPr/>
            <p:nvPr/>
          </p:nvSpPr>
          <p:spPr>
            <a:xfrm>
              <a:off x="9904412" y="4724400"/>
              <a:ext cx="685800" cy="685800"/>
            </a:xfrm>
            <a:custGeom>
              <a:avLst/>
              <a:gdLst>
                <a:gd name="connsiteX0" fmla="*/ 0 w 1447800"/>
                <a:gd name="connsiteY0" fmla="*/ 0 h 1447800"/>
                <a:gd name="connsiteX1" fmla="*/ 1447800 w 1447800"/>
                <a:gd name="connsiteY1" fmla="*/ 0 h 1447800"/>
                <a:gd name="connsiteX2" fmla="*/ 1447800 w 1447800"/>
                <a:gd name="connsiteY2" fmla="*/ 1447800 h 1447800"/>
                <a:gd name="connsiteX3" fmla="*/ 0 w 1447800"/>
                <a:gd name="connsiteY3" fmla="*/ 1447800 h 1447800"/>
                <a:gd name="connsiteX4" fmla="*/ 0 w 1447800"/>
                <a:gd name="connsiteY4" fmla="*/ 0 h 1447800"/>
                <a:gd name="connsiteX0" fmla="*/ 0 w 1447800"/>
                <a:gd name="connsiteY0" fmla="*/ 0 h 1447800"/>
                <a:gd name="connsiteX1" fmla="*/ 1447800 w 1447800"/>
                <a:gd name="connsiteY1" fmla="*/ 0 h 1447800"/>
                <a:gd name="connsiteX2" fmla="*/ 0 w 1447800"/>
                <a:gd name="connsiteY2" fmla="*/ 1447800 h 1447800"/>
                <a:gd name="connsiteX3" fmla="*/ 0 w 1447800"/>
                <a:gd name="connsiteY3" fmla="*/ 0 h 1447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47800" h="1447800">
                  <a:moveTo>
                    <a:pt x="0" y="0"/>
                  </a:moveTo>
                  <a:lnTo>
                    <a:pt x="1447800" y="0"/>
                  </a:lnTo>
                  <a:lnTo>
                    <a:pt x="0" y="144780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1218987">
                <a:defRPr/>
              </a:pPr>
              <a:endParaRPr lang="en-US" sz="2400" kern="0" dirty="0" smtClean="0">
                <a:solidFill>
                  <a:prstClr val="white"/>
                </a:solidFill>
              </a:endParaRPr>
            </a:p>
          </p:txBody>
        </p:sp>
        <p:sp>
          <p:nvSpPr>
            <p:cNvPr id="42" name="Freeform 41"/>
            <p:cNvSpPr/>
            <p:nvPr/>
          </p:nvSpPr>
          <p:spPr>
            <a:xfrm rot="10800000">
              <a:off x="9904412" y="4724400"/>
              <a:ext cx="685800" cy="685800"/>
            </a:xfrm>
            <a:custGeom>
              <a:avLst/>
              <a:gdLst>
                <a:gd name="connsiteX0" fmla="*/ 0 w 1447800"/>
                <a:gd name="connsiteY0" fmla="*/ 0 h 1447800"/>
                <a:gd name="connsiteX1" fmla="*/ 1447800 w 1447800"/>
                <a:gd name="connsiteY1" fmla="*/ 0 h 1447800"/>
                <a:gd name="connsiteX2" fmla="*/ 1447800 w 1447800"/>
                <a:gd name="connsiteY2" fmla="*/ 1447800 h 1447800"/>
                <a:gd name="connsiteX3" fmla="*/ 0 w 1447800"/>
                <a:gd name="connsiteY3" fmla="*/ 1447800 h 1447800"/>
                <a:gd name="connsiteX4" fmla="*/ 0 w 1447800"/>
                <a:gd name="connsiteY4" fmla="*/ 0 h 1447800"/>
                <a:gd name="connsiteX0" fmla="*/ 0 w 1447800"/>
                <a:gd name="connsiteY0" fmla="*/ 0 h 1447800"/>
                <a:gd name="connsiteX1" fmla="*/ 1447800 w 1447800"/>
                <a:gd name="connsiteY1" fmla="*/ 0 h 1447800"/>
                <a:gd name="connsiteX2" fmla="*/ 0 w 1447800"/>
                <a:gd name="connsiteY2" fmla="*/ 1447800 h 1447800"/>
                <a:gd name="connsiteX3" fmla="*/ 0 w 1447800"/>
                <a:gd name="connsiteY3" fmla="*/ 0 h 1447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47800" h="1447800">
                  <a:moveTo>
                    <a:pt x="0" y="0"/>
                  </a:moveTo>
                  <a:lnTo>
                    <a:pt x="1447800" y="0"/>
                  </a:lnTo>
                  <a:lnTo>
                    <a:pt x="0" y="144780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1218987">
                <a:defRPr/>
              </a:pPr>
              <a:endParaRPr lang="en-US" sz="2400" kern="0" dirty="0" smtClean="0">
                <a:solidFill>
                  <a:prstClr val="white"/>
                </a:solidFill>
              </a:endParaRPr>
            </a:p>
          </p:txBody>
        </p:sp>
      </p:grpSp>
      <p:sp>
        <p:nvSpPr>
          <p:cNvPr id="39" name="TextBox 38"/>
          <p:cNvSpPr txBox="1"/>
          <p:nvPr/>
        </p:nvSpPr>
        <p:spPr>
          <a:xfrm flipH="1">
            <a:off x="1641018" y="3206746"/>
            <a:ext cx="2400718" cy="369332"/>
          </a:xfrm>
          <a:prstGeom prst="rect">
            <a:avLst/>
          </a:prstGeom>
          <a:solidFill>
            <a:srgbClr val="72AF2F"/>
          </a:solidFill>
        </p:spPr>
        <p:txBody>
          <a:bodyPr wrap="square" rtlCol="0">
            <a:spAutoFit/>
          </a:bodyPr>
          <a:lstStyle/>
          <a:p>
            <a:pPr algn="ctr" defTabSz="1218987">
              <a:defRPr/>
            </a:pPr>
            <a:endParaRPr lang="en-US" kern="0" dirty="0" smtClean="0">
              <a:solidFill>
                <a:prstClr val="white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5896328" y="2660637"/>
            <a:ext cx="2854527" cy="1587458"/>
          </a:xfrm>
          <a:prstGeom prst="rect">
            <a:avLst/>
          </a:prstGeom>
          <a:solidFill>
            <a:schemeClr val="accent2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1218987">
              <a:defRPr/>
            </a:pPr>
            <a:endParaRPr lang="en-US" sz="2400" kern="0" dirty="0" smtClean="0">
              <a:solidFill>
                <a:prstClr val="white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6520325" y="2750783"/>
            <a:ext cx="1606530" cy="461665"/>
          </a:xfrm>
          <a:prstGeom prst="rect">
            <a:avLst/>
          </a:prstGeom>
          <a:solidFill>
            <a:schemeClr val="accent2"/>
          </a:solidFill>
        </p:spPr>
        <p:txBody>
          <a:bodyPr wrap="none" rtlCol="0">
            <a:spAutoFit/>
          </a:bodyPr>
          <a:lstStyle/>
          <a:p>
            <a:pPr algn="ctr" defTabSz="1218987">
              <a:defRPr/>
            </a:pPr>
            <a:r>
              <a:rPr lang="en-US" sz="2400" kern="0" dirty="0" smtClean="0">
                <a:solidFill>
                  <a:prstClr val="white"/>
                </a:solidFill>
                <a:cs typeface="Arial" pitchFamily="34" charset="0"/>
              </a:rPr>
              <a:t>Dan Russi</a:t>
            </a:r>
          </a:p>
        </p:txBody>
      </p:sp>
      <p:sp>
        <p:nvSpPr>
          <p:cNvPr id="49" name="TextBox 48"/>
          <p:cNvSpPr txBox="1"/>
          <p:nvPr/>
        </p:nvSpPr>
        <p:spPr>
          <a:xfrm flipH="1">
            <a:off x="6074809" y="3229382"/>
            <a:ext cx="2457640" cy="646331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 defTabSz="1218987">
              <a:defRPr/>
            </a:pPr>
            <a:r>
              <a:rPr lang="en-US" kern="0" dirty="0" smtClean="0">
                <a:solidFill>
                  <a:prstClr val="white"/>
                </a:solidFill>
                <a:cs typeface="Arial" pitchFamily="34" charset="0"/>
              </a:rPr>
              <a:t>Executive Director </a:t>
            </a:r>
            <a:br>
              <a:rPr lang="en-US" kern="0" dirty="0" smtClean="0">
                <a:solidFill>
                  <a:prstClr val="white"/>
                </a:solidFill>
                <a:cs typeface="Arial" pitchFamily="34" charset="0"/>
              </a:rPr>
            </a:br>
            <a:r>
              <a:rPr lang="en-US" kern="0" dirty="0" smtClean="0">
                <a:solidFill>
                  <a:prstClr val="white"/>
                </a:solidFill>
                <a:cs typeface="Arial" pitchFamily="34" charset="0"/>
              </a:rPr>
              <a:t>UCPath Center </a:t>
            </a:r>
            <a:endParaRPr lang="en-US" kern="0" dirty="0" smtClean="0">
              <a:solidFill>
                <a:prstClr val="white"/>
              </a:solidFill>
            </a:endParaRPr>
          </a:p>
        </p:txBody>
      </p:sp>
      <p:cxnSp>
        <p:nvCxnSpPr>
          <p:cNvPr id="50" name="Straight Connector 49"/>
          <p:cNvCxnSpPr/>
          <p:nvPr/>
        </p:nvCxnSpPr>
        <p:spPr>
          <a:xfrm>
            <a:off x="6164376" y="3183118"/>
            <a:ext cx="2249021" cy="1654"/>
          </a:xfrm>
          <a:prstGeom prst="line">
            <a:avLst/>
          </a:prstGeom>
          <a:solidFill>
            <a:srgbClr val="FFC43F"/>
          </a:solidFill>
          <a:ln w="9525" cap="flat" cmpd="sng" algn="ctr">
            <a:solidFill>
              <a:sysClr val="window" lastClr="FFFFFF"/>
            </a:solidFill>
            <a:prstDash val="solid"/>
          </a:ln>
          <a:effectLst/>
        </p:spPr>
      </p:cxnSp>
      <p:sp>
        <p:nvSpPr>
          <p:cNvPr id="53" name="Freeform 52"/>
          <p:cNvSpPr/>
          <p:nvPr/>
        </p:nvSpPr>
        <p:spPr>
          <a:xfrm rot="10800000">
            <a:off x="8370703" y="2057448"/>
            <a:ext cx="339579" cy="299813"/>
          </a:xfrm>
          <a:custGeom>
            <a:avLst/>
            <a:gdLst>
              <a:gd name="connsiteX0" fmla="*/ 0 w 1447800"/>
              <a:gd name="connsiteY0" fmla="*/ 0 h 1447800"/>
              <a:gd name="connsiteX1" fmla="*/ 1447800 w 1447800"/>
              <a:gd name="connsiteY1" fmla="*/ 0 h 1447800"/>
              <a:gd name="connsiteX2" fmla="*/ 1447800 w 1447800"/>
              <a:gd name="connsiteY2" fmla="*/ 1447800 h 1447800"/>
              <a:gd name="connsiteX3" fmla="*/ 0 w 1447800"/>
              <a:gd name="connsiteY3" fmla="*/ 1447800 h 1447800"/>
              <a:gd name="connsiteX4" fmla="*/ 0 w 1447800"/>
              <a:gd name="connsiteY4" fmla="*/ 0 h 1447800"/>
              <a:gd name="connsiteX0" fmla="*/ 0 w 1447800"/>
              <a:gd name="connsiteY0" fmla="*/ 0 h 1447800"/>
              <a:gd name="connsiteX1" fmla="*/ 1447800 w 1447800"/>
              <a:gd name="connsiteY1" fmla="*/ 0 h 1447800"/>
              <a:gd name="connsiteX2" fmla="*/ 0 w 1447800"/>
              <a:gd name="connsiteY2" fmla="*/ 1447800 h 1447800"/>
              <a:gd name="connsiteX3" fmla="*/ 0 w 1447800"/>
              <a:gd name="connsiteY3" fmla="*/ 0 h 1447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47800" h="1447800">
                <a:moveTo>
                  <a:pt x="0" y="0"/>
                </a:moveTo>
                <a:lnTo>
                  <a:pt x="1447800" y="0"/>
                </a:lnTo>
                <a:lnTo>
                  <a:pt x="0" y="144780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lumMod val="20000"/>
              <a:lumOff val="80000"/>
              <a:alpha val="69804"/>
            </a:scheme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1218987">
              <a:defRPr/>
            </a:pPr>
            <a:endParaRPr lang="en-US" sz="2400" kern="0" dirty="0" smtClean="0">
              <a:solidFill>
                <a:prstClr val="white"/>
              </a:solidFill>
            </a:endParaRPr>
          </a:p>
        </p:txBody>
      </p:sp>
      <p:sp>
        <p:nvSpPr>
          <p:cNvPr id="54" name="Freeform 53"/>
          <p:cNvSpPr/>
          <p:nvPr/>
        </p:nvSpPr>
        <p:spPr>
          <a:xfrm>
            <a:off x="8371038" y="2057449"/>
            <a:ext cx="339579" cy="299813"/>
          </a:xfrm>
          <a:custGeom>
            <a:avLst/>
            <a:gdLst>
              <a:gd name="connsiteX0" fmla="*/ 0 w 1447800"/>
              <a:gd name="connsiteY0" fmla="*/ 0 h 1447800"/>
              <a:gd name="connsiteX1" fmla="*/ 1447800 w 1447800"/>
              <a:gd name="connsiteY1" fmla="*/ 0 h 1447800"/>
              <a:gd name="connsiteX2" fmla="*/ 1447800 w 1447800"/>
              <a:gd name="connsiteY2" fmla="*/ 1447800 h 1447800"/>
              <a:gd name="connsiteX3" fmla="*/ 0 w 1447800"/>
              <a:gd name="connsiteY3" fmla="*/ 1447800 h 1447800"/>
              <a:gd name="connsiteX4" fmla="*/ 0 w 1447800"/>
              <a:gd name="connsiteY4" fmla="*/ 0 h 1447800"/>
              <a:gd name="connsiteX0" fmla="*/ 0 w 1447800"/>
              <a:gd name="connsiteY0" fmla="*/ 0 h 1447800"/>
              <a:gd name="connsiteX1" fmla="*/ 1447800 w 1447800"/>
              <a:gd name="connsiteY1" fmla="*/ 0 h 1447800"/>
              <a:gd name="connsiteX2" fmla="*/ 0 w 1447800"/>
              <a:gd name="connsiteY2" fmla="*/ 1447800 h 1447800"/>
              <a:gd name="connsiteX3" fmla="*/ 0 w 1447800"/>
              <a:gd name="connsiteY3" fmla="*/ 0 h 1447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47800" h="1447800">
                <a:moveTo>
                  <a:pt x="0" y="0"/>
                </a:moveTo>
                <a:lnTo>
                  <a:pt x="1447800" y="0"/>
                </a:lnTo>
                <a:lnTo>
                  <a:pt x="0" y="1447800"/>
                </a:lnTo>
                <a:lnTo>
                  <a:pt x="0" y="0"/>
                </a:lnTo>
                <a:close/>
              </a:path>
            </a:pathLst>
          </a:custGeom>
          <a:solidFill>
            <a:schemeClr val="bg2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1218987">
              <a:defRPr/>
            </a:pPr>
            <a:endParaRPr lang="en-US" sz="2400" kern="0" dirty="0" smtClean="0">
              <a:solidFill>
                <a:prstClr val="white"/>
              </a:solidFill>
            </a:endParaRPr>
          </a:p>
        </p:txBody>
      </p:sp>
      <p:grpSp>
        <p:nvGrpSpPr>
          <p:cNvPr id="55" name="Group 54"/>
          <p:cNvGrpSpPr/>
          <p:nvPr/>
        </p:nvGrpSpPr>
        <p:grpSpPr>
          <a:xfrm>
            <a:off x="5862514" y="761337"/>
            <a:ext cx="2854527" cy="1587458"/>
            <a:chOff x="6018212" y="4343401"/>
            <a:chExt cx="2514600" cy="1524000"/>
          </a:xfrm>
          <a:solidFill>
            <a:schemeClr val="accent1">
              <a:lumMod val="75000"/>
            </a:schemeClr>
          </a:solidFill>
        </p:grpSpPr>
        <p:sp>
          <p:nvSpPr>
            <p:cNvPr id="56" name="Rectangle 55"/>
            <p:cNvSpPr/>
            <p:nvPr/>
          </p:nvSpPr>
          <p:spPr>
            <a:xfrm>
              <a:off x="6018212" y="4343401"/>
              <a:ext cx="2514600" cy="1524000"/>
            </a:xfrm>
            <a:prstGeom prst="rect">
              <a:avLst/>
            </a:prstGeom>
            <a:grpFill/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1218987">
                <a:defRPr/>
              </a:pPr>
              <a:endParaRPr lang="en-US" sz="2400" kern="0" dirty="0" smtClean="0">
                <a:solidFill>
                  <a:prstClr val="white"/>
                </a:solidFill>
              </a:endParaRPr>
            </a:p>
          </p:txBody>
        </p:sp>
        <p:grpSp>
          <p:nvGrpSpPr>
            <p:cNvPr id="57" name="Group 104"/>
            <p:cNvGrpSpPr/>
            <p:nvPr/>
          </p:nvGrpSpPr>
          <p:grpSpPr>
            <a:xfrm>
              <a:off x="8228012" y="5562600"/>
              <a:ext cx="304800" cy="304800"/>
              <a:chOff x="9904412" y="4724400"/>
              <a:chExt cx="685800" cy="685800"/>
            </a:xfrm>
            <a:grpFill/>
          </p:grpSpPr>
          <p:sp>
            <p:nvSpPr>
              <p:cNvPr id="61" name="Freeform 60"/>
              <p:cNvSpPr/>
              <p:nvPr/>
            </p:nvSpPr>
            <p:spPr>
              <a:xfrm>
                <a:off x="9904412" y="4724400"/>
                <a:ext cx="685800" cy="685800"/>
              </a:xfrm>
              <a:custGeom>
                <a:avLst/>
                <a:gdLst>
                  <a:gd name="connsiteX0" fmla="*/ 0 w 1447800"/>
                  <a:gd name="connsiteY0" fmla="*/ 0 h 1447800"/>
                  <a:gd name="connsiteX1" fmla="*/ 1447800 w 1447800"/>
                  <a:gd name="connsiteY1" fmla="*/ 0 h 1447800"/>
                  <a:gd name="connsiteX2" fmla="*/ 1447800 w 1447800"/>
                  <a:gd name="connsiteY2" fmla="*/ 1447800 h 1447800"/>
                  <a:gd name="connsiteX3" fmla="*/ 0 w 1447800"/>
                  <a:gd name="connsiteY3" fmla="*/ 1447800 h 1447800"/>
                  <a:gd name="connsiteX4" fmla="*/ 0 w 1447800"/>
                  <a:gd name="connsiteY4" fmla="*/ 0 h 1447800"/>
                  <a:gd name="connsiteX0" fmla="*/ 0 w 1447800"/>
                  <a:gd name="connsiteY0" fmla="*/ 0 h 1447800"/>
                  <a:gd name="connsiteX1" fmla="*/ 1447800 w 1447800"/>
                  <a:gd name="connsiteY1" fmla="*/ 0 h 1447800"/>
                  <a:gd name="connsiteX2" fmla="*/ 0 w 1447800"/>
                  <a:gd name="connsiteY2" fmla="*/ 1447800 h 1447800"/>
                  <a:gd name="connsiteX3" fmla="*/ 0 w 1447800"/>
                  <a:gd name="connsiteY3" fmla="*/ 0 h 14478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447800" h="1447800">
                    <a:moveTo>
                      <a:pt x="0" y="0"/>
                    </a:moveTo>
                    <a:lnTo>
                      <a:pt x="1447800" y="0"/>
                    </a:lnTo>
                    <a:lnTo>
                      <a:pt x="0" y="14478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>
                  <a:lumMod val="75000"/>
                </a:schemeClr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algn="ctr" defTabSz="1218987">
                  <a:defRPr/>
                </a:pPr>
                <a:endParaRPr lang="en-US" sz="2400" kern="0" dirty="0" smtClean="0">
                  <a:solidFill>
                    <a:prstClr val="white"/>
                  </a:solidFill>
                </a:endParaRPr>
              </a:p>
            </p:txBody>
          </p:sp>
          <p:sp>
            <p:nvSpPr>
              <p:cNvPr id="62" name="Freeform 61"/>
              <p:cNvSpPr/>
              <p:nvPr/>
            </p:nvSpPr>
            <p:spPr>
              <a:xfrm rot="10800000">
                <a:off x="9904412" y="4724400"/>
                <a:ext cx="685800" cy="685800"/>
              </a:xfrm>
              <a:custGeom>
                <a:avLst/>
                <a:gdLst>
                  <a:gd name="connsiteX0" fmla="*/ 0 w 1447800"/>
                  <a:gd name="connsiteY0" fmla="*/ 0 h 1447800"/>
                  <a:gd name="connsiteX1" fmla="*/ 1447800 w 1447800"/>
                  <a:gd name="connsiteY1" fmla="*/ 0 h 1447800"/>
                  <a:gd name="connsiteX2" fmla="*/ 1447800 w 1447800"/>
                  <a:gd name="connsiteY2" fmla="*/ 1447800 h 1447800"/>
                  <a:gd name="connsiteX3" fmla="*/ 0 w 1447800"/>
                  <a:gd name="connsiteY3" fmla="*/ 1447800 h 1447800"/>
                  <a:gd name="connsiteX4" fmla="*/ 0 w 1447800"/>
                  <a:gd name="connsiteY4" fmla="*/ 0 h 1447800"/>
                  <a:gd name="connsiteX0" fmla="*/ 0 w 1447800"/>
                  <a:gd name="connsiteY0" fmla="*/ 0 h 1447800"/>
                  <a:gd name="connsiteX1" fmla="*/ 1447800 w 1447800"/>
                  <a:gd name="connsiteY1" fmla="*/ 0 h 1447800"/>
                  <a:gd name="connsiteX2" fmla="*/ 0 w 1447800"/>
                  <a:gd name="connsiteY2" fmla="*/ 1447800 h 1447800"/>
                  <a:gd name="connsiteX3" fmla="*/ 0 w 1447800"/>
                  <a:gd name="connsiteY3" fmla="*/ 0 h 14478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447800" h="1447800">
                    <a:moveTo>
                      <a:pt x="0" y="0"/>
                    </a:moveTo>
                    <a:lnTo>
                      <a:pt x="1447800" y="0"/>
                    </a:lnTo>
                    <a:lnTo>
                      <a:pt x="0" y="14478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>
                  <a:lumMod val="20000"/>
                  <a:lumOff val="80000"/>
                </a:schemeClr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algn="ctr" defTabSz="1218987">
                  <a:defRPr/>
                </a:pPr>
                <a:endParaRPr lang="en-US" sz="2400" kern="0" dirty="0" smtClean="0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58" name="TextBox 57"/>
            <p:cNvSpPr txBox="1"/>
            <p:nvPr/>
          </p:nvSpPr>
          <p:spPr>
            <a:xfrm>
              <a:off x="6303837" y="4429943"/>
              <a:ext cx="1943349" cy="443210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algn="ctr" defTabSz="1218987">
                <a:defRPr/>
              </a:pPr>
              <a:r>
                <a:rPr lang="en-US" sz="2400" kern="0" dirty="0" smtClean="0">
                  <a:solidFill>
                    <a:prstClr val="white"/>
                  </a:solidFill>
                  <a:cs typeface="Arial" pitchFamily="34" charset="0"/>
                </a:rPr>
                <a:t>Rachael Nava </a:t>
              </a:r>
            </a:p>
          </p:txBody>
        </p:sp>
        <p:sp>
          <p:nvSpPr>
            <p:cNvPr id="59" name="TextBox 58"/>
            <p:cNvSpPr txBox="1"/>
            <p:nvPr/>
          </p:nvSpPr>
          <p:spPr>
            <a:xfrm flipH="1">
              <a:off x="6175439" y="4889411"/>
              <a:ext cx="2164976" cy="354568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 defTabSz="1218987">
                <a:defRPr/>
              </a:pPr>
              <a:r>
                <a:rPr lang="en-US" kern="0" dirty="0" smtClean="0">
                  <a:solidFill>
                    <a:prstClr val="white"/>
                  </a:solidFill>
                  <a:cs typeface="Arial" pitchFamily="34" charset="0"/>
                </a:rPr>
                <a:t>Executive VP &amp; COO</a:t>
              </a:r>
              <a:endParaRPr lang="en-US" kern="0" dirty="0" smtClean="0">
                <a:solidFill>
                  <a:prstClr val="white"/>
                </a:solidFill>
              </a:endParaRPr>
            </a:p>
          </p:txBody>
        </p:sp>
        <p:cxnSp>
          <p:nvCxnSpPr>
            <p:cNvPr id="60" name="Straight Connector 59"/>
            <p:cNvCxnSpPr/>
            <p:nvPr/>
          </p:nvCxnSpPr>
          <p:spPr>
            <a:xfrm>
              <a:off x="6254340" y="4844996"/>
              <a:ext cx="1981200" cy="1588"/>
            </a:xfrm>
            <a:prstGeom prst="line">
              <a:avLst/>
            </a:prstGeom>
            <a:grpFill/>
            <a:ln w="9525" cap="flat" cmpd="sng" algn="ctr">
              <a:solidFill>
                <a:sysClr val="window" lastClr="FFFFFF"/>
              </a:solidFill>
              <a:prstDash val="solid"/>
            </a:ln>
            <a:effectLst/>
          </p:spPr>
        </p:cxnSp>
      </p:grpSp>
      <p:pic>
        <p:nvPicPr>
          <p:cNvPr id="1028" name="Picture 4" descr="http://universityofcalifornia.edu/sites/default/files/Rachael_Nava.jpg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775502" y="769745"/>
            <a:ext cx="1089874" cy="1569419"/>
          </a:xfrm>
          <a:prstGeom prst="rect">
            <a:avLst/>
          </a:prstGeom>
          <a:noFill/>
          <a:ln w="12700">
            <a:solidFill>
              <a:schemeClr val="tx2">
                <a:lumMod val="6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8" name="Group 17"/>
          <p:cNvGrpSpPr/>
          <p:nvPr/>
        </p:nvGrpSpPr>
        <p:grpSpPr>
          <a:xfrm>
            <a:off x="292682" y="2654934"/>
            <a:ext cx="3962401" cy="1587458"/>
            <a:chOff x="321738" y="3225335"/>
            <a:chExt cx="3962401" cy="1587458"/>
          </a:xfrm>
        </p:grpSpPr>
        <p:pic>
          <p:nvPicPr>
            <p:cNvPr id="1029" name="Picture 5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1738" y="3233015"/>
              <a:ext cx="1173987" cy="1572097"/>
            </a:xfrm>
            <a:prstGeom prst="rect">
              <a:avLst/>
            </a:prstGeom>
            <a:noFill/>
            <a:ln w="12700">
              <a:solidFill>
                <a:schemeClr val="tx2">
                  <a:lumMod val="65000"/>
                </a:schemeClr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</p:pic>
        <p:sp>
          <p:nvSpPr>
            <p:cNvPr id="38" name="TextBox 37"/>
            <p:cNvSpPr txBox="1"/>
            <p:nvPr/>
          </p:nvSpPr>
          <p:spPr>
            <a:xfrm>
              <a:off x="1881220" y="3355778"/>
              <a:ext cx="1869969" cy="461665"/>
            </a:xfrm>
            <a:prstGeom prst="rect">
              <a:avLst/>
            </a:prstGeom>
            <a:solidFill>
              <a:schemeClr val="accent1"/>
            </a:solidFill>
          </p:spPr>
          <p:txBody>
            <a:bodyPr wrap="none" rtlCol="0">
              <a:spAutoFit/>
            </a:bodyPr>
            <a:lstStyle/>
            <a:p>
              <a:pPr algn="ctr" defTabSz="1218987">
                <a:defRPr/>
              </a:pPr>
              <a:r>
                <a:rPr lang="en-US" sz="2400" kern="0" dirty="0" smtClean="0">
                  <a:solidFill>
                    <a:prstClr val="white"/>
                  </a:solidFill>
                  <a:cs typeface="Arial" pitchFamily="34" charset="0"/>
                </a:rPr>
                <a:t>Mark Cianca</a:t>
              </a:r>
            </a:p>
          </p:txBody>
        </p:sp>
        <p:sp>
          <p:nvSpPr>
            <p:cNvPr id="36" name="Rectangle 35"/>
            <p:cNvSpPr/>
            <p:nvPr/>
          </p:nvSpPr>
          <p:spPr>
            <a:xfrm>
              <a:off x="1460500" y="3225335"/>
              <a:ext cx="2823639" cy="1587458"/>
            </a:xfrm>
            <a:prstGeom prst="rect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1218987">
                <a:defRPr/>
              </a:pPr>
              <a:endParaRPr lang="en-US" sz="2400" kern="0" dirty="0" smtClean="0">
                <a:solidFill>
                  <a:prstClr val="white"/>
                </a:solidFill>
              </a:endParaRPr>
            </a:p>
          </p:txBody>
        </p:sp>
        <p:cxnSp>
          <p:nvCxnSpPr>
            <p:cNvPr id="40" name="Straight Connector 39"/>
            <p:cNvCxnSpPr/>
            <p:nvPr/>
          </p:nvCxnSpPr>
          <p:spPr>
            <a:xfrm>
              <a:off x="1757567" y="3747817"/>
              <a:ext cx="2196931" cy="1654"/>
            </a:xfrm>
            <a:prstGeom prst="line">
              <a:avLst/>
            </a:prstGeom>
            <a:solidFill>
              <a:srgbClr val="72AF2F"/>
            </a:solidFill>
            <a:ln w="9525" cap="flat" cmpd="sng" algn="ctr">
              <a:solidFill>
                <a:sysClr val="window" lastClr="FFFFFF"/>
              </a:solidFill>
              <a:prstDash val="solid"/>
            </a:ln>
            <a:effectLst/>
          </p:spPr>
        </p:cxnSp>
        <p:sp>
          <p:nvSpPr>
            <p:cNvPr id="2" name="Rectangle 1"/>
            <p:cNvSpPr/>
            <p:nvPr/>
          </p:nvSpPr>
          <p:spPr>
            <a:xfrm>
              <a:off x="1592430" y="3765425"/>
              <a:ext cx="2538452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dirty="0">
                  <a:solidFill>
                    <a:prstClr val="white"/>
                  </a:solidFill>
                </a:rPr>
                <a:t>Associate </a:t>
              </a:r>
              <a:r>
                <a:rPr lang="en-US" dirty="0" smtClean="0">
                  <a:solidFill>
                    <a:prstClr val="white"/>
                  </a:solidFill>
                </a:rPr>
                <a:t>VP, Operational </a:t>
              </a:r>
              <a:r>
                <a:rPr lang="en-US" dirty="0">
                  <a:solidFill>
                    <a:prstClr val="white"/>
                  </a:solidFill>
                </a:rPr>
                <a:t>Services</a:t>
              </a:r>
            </a:p>
          </p:txBody>
        </p:sp>
      </p:grpSp>
      <p:grpSp>
        <p:nvGrpSpPr>
          <p:cNvPr id="67" name="Group 66"/>
          <p:cNvGrpSpPr/>
          <p:nvPr/>
        </p:nvGrpSpPr>
        <p:grpSpPr>
          <a:xfrm>
            <a:off x="3927027" y="2021672"/>
            <a:ext cx="346004" cy="317492"/>
            <a:chOff x="9417768" y="2102251"/>
            <a:chExt cx="346004" cy="317492"/>
          </a:xfrm>
        </p:grpSpPr>
        <p:sp>
          <p:nvSpPr>
            <p:cNvPr id="68" name="Freeform 67"/>
            <p:cNvSpPr/>
            <p:nvPr/>
          </p:nvSpPr>
          <p:spPr>
            <a:xfrm>
              <a:off x="9417769" y="2102251"/>
              <a:ext cx="346003" cy="317492"/>
            </a:xfrm>
            <a:custGeom>
              <a:avLst/>
              <a:gdLst>
                <a:gd name="connsiteX0" fmla="*/ 0 w 1447800"/>
                <a:gd name="connsiteY0" fmla="*/ 0 h 1447800"/>
                <a:gd name="connsiteX1" fmla="*/ 1447800 w 1447800"/>
                <a:gd name="connsiteY1" fmla="*/ 0 h 1447800"/>
                <a:gd name="connsiteX2" fmla="*/ 1447800 w 1447800"/>
                <a:gd name="connsiteY2" fmla="*/ 1447800 h 1447800"/>
                <a:gd name="connsiteX3" fmla="*/ 0 w 1447800"/>
                <a:gd name="connsiteY3" fmla="*/ 1447800 h 1447800"/>
                <a:gd name="connsiteX4" fmla="*/ 0 w 1447800"/>
                <a:gd name="connsiteY4" fmla="*/ 0 h 1447800"/>
                <a:gd name="connsiteX0" fmla="*/ 0 w 1447800"/>
                <a:gd name="connsiteY0" fmla="*/ 0 h 1447800"/>
                <a:gd name="connsiteX1" fmla="*/ 1447800 w 1447800"/>
                <a:gd name="connsiteY1" fmla="*/ 0 h 1447800"/>
                <a:gd name="connsiteX2" fmla="*/ 0 w 1447800"/>
                <a:gd name="connsiteY2" fmla="*/ 1447800 h 1447800"/>
                <a:gd name="connsiteX3" fmla="*/ 0 w 1447800"/>
                <a:gd name="connsiteY3" fmla="*/ 0 h 1447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47800" h="1447800">
                  <a:moveTo>
                    <a:pt x="0" y="0"/>
                  </a:moveTo>
                  <a:lnTo>
                    <a:pt x="1447800" y="0"/>
                  </a:lnTo>
                  <a:lnTo>
                    <a:pt x="0" y="14478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1218987">
                <a:defRPr/>
              </a:pPr>
              <a:endParaRPr lang="en-US" sz="2400" kern="0" dirty="0" smtClean="0">
                <a:solidFill>
                  <a:prstClr val="white"/>
                </a:solidFill>
              </a:endParaRPr>
            </a:p>
          </p:txBody>
        </p:sp>
        <p:sp>
          <p:nvSpPr>
            <p:cNvPr id="69" name="Freeform 68"/>
            <p:cNvSpPr/>
            <p:nvPr/>
          </p:nvSpPr>
          <p:spPr>
            <a:xfrm rot="10800000">
              <a:off x="9417768" y="2102251"/>
              <a:ext cx="346003" cy="317492"/>
            </a:xfrm>
            <a:custGeom>
              <a:avLst/>
              <a:gdLst>
                <a:gd name="connsiteX0" fmla="*/ 0 w 1447800"/>
                <a:gd name="connsiteY0" fmla="*/ 0 h 1447800"/>
                <a:gd name="connsiteX1" fmla="*/ 1447800 w 1447800"/>
                <a:gd name="connsiteY1" fmla="*/ 0 h 1447800"/>
                <a:gd name="connsiteX2" fmla="*/ 1447800 w 1447800"/>
                <a:gd name="connsiteY2" fmla="*/ 1447800 h 1447800"/>
                <a:gd name="connsiteX3" fmla="*/ 0 w 1447800"/>
                <a:gd name="connsiteY3" fmla="*/ 1447800 h 1447800"/>
                <a:gd name="connsiteX4" fmla="*/ 0 w 1447800"/>
                <a:gd name="connsiteY4" fmla="*/ 0 h 1447800"/>
                <a:gd name="connsiteX0" fmla="*/ 0 w 1447800"/>
                <a:gd name="connsiteY0" fmla="*/ 0 h 1447800"/>
                <a:gd name="connsiteX1" fmla="*/ 1447800 w 1447800"/>
                <a:gd name="connsiteY1" fmla="*/ 0 h 1447800"/>
                <a:gd name="connsiteX2" fmla="*/ 0 w 1447800"/>
                <a:gd name="connsiteY2" fmla="*/ 1447800 h 1447800"/>
                <a:gd name="connsiteX3" fmla="*/ 0 w 1447800"/>
                <a:gd name="connsiteY3" fmla="*/ 0 h 1447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47800" h="1447800">
                  <a:moveTo>
                    <a:pt x="0" y="0"/>
                  </a:moveTo>
                  <a:lnTo>
                    <a:pt x="1447800" y="0"/>
                  </a:lnTo>
                  <a:lnTo>
                    <a:pt x="0" y="14478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1218987">
                <a:defRPr/>
              </a:pPr>
              <a:endParaRPr lang="en-US" sz="2400" kern="0" dirty="0" smtClean="0">
                <a:solidFill>
                  <a:prstClr val="white"/>
                </a:solidFill>
              </a:endParaRP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294306" y="771027"/>
            <a:ext cx="3960778" cy="1569301"/>
            <a:chOff x="321738" y="1007068"/>
            <a:chExt cx="3960778" cy="1569301"/>
          </a:xfrm>
        </p:grpSpPr>
        <p:sp>
          <p:nvSpPr>
            <p:cNvPr id="9" name="Rectangle 8"/>
            <p:cNvSpPr/>
            <p:nvPr/>
          </p:nvSpPr>
          <p:spPr>
            <a:xfrm>
              <a:off x="1434196" y="1007068"/>
              <a:ext cx="2848320" cy="1569301"/>
            </a:xfrm>
            <a:prstGeom prst="rect">
              <a:avLst/>
            </a:prstGeom>
            <a:solidFill>
              <a:schemeClr val="accent3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1218987">
                <a:defRPr/>
              </a:pPr>
              <a:endParaRPr lang="en-US" sz="2400" kern="0" dirty="0" smtClean="0">
                <a:solidFill>
                  <a:prstClr val="white"/>
                </a:solidFill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637197" y="1151290"/>
              <a:ext cx="2233940" cy="41074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1218987">
                <a:defRPr/>
              </a:pPr>
              <a:r>
                <a:rPr lang="en-US" sz="2400" kern="0" dirty="0" smtClean="0">
                  <a:solidFill>
                    <a:prstClr val="white"/>
                  </a:solidFill>
                  <a:cs typeface="Arial" pitchFamily="34" charset="0"/>
                </a:rPr>
                <a:t>Nathan Brostrom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 flipH="1">
              <a:off x="1596133" y="1560938"/>
              <a:ext cx="2340875" cy="369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1218987">
                <a:defRPr/>
              </a:pPr>
              <a:r>
                <a:rPr lang="en-US" kern="0" dirty="0" smtClean="0">
                  <a:solidFill>
                    <a:prstClr val="white"/>
                  </a:solidFill>
                  <a:cs typeface="Arial" pitchFamily="34" charset="0"/>
                </a:rPr>
                <a:t>Executive VP &amp; CFO</a:t>
              </a:r>
              <a:endParaRPr lang="en-US" kern="0" dirty="0" smtClean="0">
                <a:solidFill>
                  <a:prstClr val="white"/>
                </a:solidFill>
              </a:endParaRPr>
            </a:p>
          </p:txBody>
        </p:sp>
        <p:pic>
          <p:nvPicPr>
            <p:cNvPr id="1026" name="Picture 2"/>
            <p:cNvPicPr>
              <a:picLocks noChangeAspect="1" noChangeArrowheads="1"/>
            </p:cNvPicPr>
            <p:nvPr/>
          </p:nvPicPr>
          <p:blipFill rotWithShape="1">
            <a:blip r:embed="rId6" cstate="screen">
              <a:extLst>
                <a:ext uri="{BEBA8EAE-BF5A-486C-A8C5-ECC9F3942E4B}">
                  <a14:imgProps xmlns:a14="http://schemas.microsoft.com/office/drawing/2010/main">
                    <a14:imgLayer r:embed="rId7">
                      <a14:imgEffect>
                        <a14:sharpenSoften amount="25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/>
                </a:ext>
              </a:extLst>
            </a:blip>
            <a:srcRect b="8156"/>
            <a:stretch/>
          </p:blipFill>
          <p:spPr bwMode="auto">
            <a:xfrm>
              <a:off x="321738" y="1022778"/>
              <a:ext cx="1112458" cy="1536309"/>
            </a:xfrm>
            <a:prstGeom prst="rect">
              <a:avLst/>
            </a:prstGeom>
            <a:noFill/>
            <a:ln w="12700">
              <a:solidFill>
                <a:schemeClr val="tx2">
                  <a:lumMod val="65000"/>
                </a:schemeClr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</p:pic>
        <p:cxnSp>
          <p:nvCxnSpPr>
            <p:cNvPr id="88" name="Straight Connector 87"/>
            <p:cNvCxnSpPr/>
            <p:nvPr/>
          </p:nvCxnSpPr>
          <p:spPr>
            <a:xfrm>
              <a:off x="1740077" y="1566123"/>
              <a:ext cx="2196931" cy="1654"/>
            </a:xfrm>
            <a:prstGeom prst="line">
              <a:avLst/>
            </a:prstGeom>
            <a:solidFill>
              <a:srgbClr val="72AF2F"/>
            </a:solidFill>
            <a:ln w="9525" cap="flat" cmpd="sng" algn="ctr">
              <a:solidFill>
                <a:sysClr val="window" lastClr="FFFFFF"/>
              </a:solidFill>
              <a:prstDash val="solid"/>
            </a:ln>
            <a:effectLst/>
          </p:spPr>
        </p:cxnSp>
      </p:grpSp>
      <p:grpSp>
        <p:nvGrpSpPr>
          <p:cNvPr id="89" name="Group 88"/>
          <p:cNvGrpSpPr/>
          <p:nvPr/>
        </p:nvGrpSpPr>
        <p:grpSpPr>
          <a:xfrm>
            <a:off x="8414909" y="3930603"/>
            <a:ext cx="346004" cy="317492"/>
            <a:chOff x="9417768" y="2102251"/>
            <a:chExt cx="346004" cy="317492"/>
          </a:xfrm>
        </p:grpSpPr>
        <p:sp>
          <p:nvSpPr>
            <p:cNvPr id="90" name="Freeform 89"/>
            <p:cNvSpPr/>
            <p:nvPr/>
          </p:nvSpPr>
          <p:spPr>
            <a:xfrm>
              <a:off x="9417769" y="2102251"/>
              <a:ext cx="346003" cy="317492"/>
            </a:xfrm>
            <a:custGeom>
              <a:avLst/>
              <a:gdLst>
                <a:gd name="connsiteX0" fmla="*/ 0 w 1447800"/>
                <a:gd name="connsiteY0" fmla="*/ 0 h 1447800"/>
                <a:gd name="connsiteX1" fmla="*/ 1447800 w 1447800"/>
                <a:gd name="connsiteY1" fmla="*/ 0 h 1447800"/>
                <a:gd name="connsiteX2" fmla="*/ 1447800 w 1447800"/>
                <a:gd name="connsiteY2" fmla="*/ 1447800 h 1447800"/>
                <a:gd name="connsiteX3" fmla="*/ 0 w 1447800"/>
                <a:gd name="connsiteY3" fmla="*/ 1447800 h 1447800"/>
                <a:gd name="connsiteX4" fmla="*/ 0 w 1447800"/>
                <a:gd name="connsiteY4" fmla="*/ 0 h 1447800"/>
                <a:gd name="connsiteX0" fmla="*/ 0 w 1447800"/>
                <a:gd name="connsiteY0" fmla="*/ 0 h 1447800"/>
                <a:gd name="connsiteX1" fmla="*/ 1447800 w 1447800"/>
                <a:gd name="connsiteY1" fmla="*/ 0 h 1447800"/>
                <a:gd name="connsiteX2" fmla="*/ 0 w 1447800"/>
                <a:gd name="connsiteY2" fmla="*/ 1447800 h 1447800"/>
                <a:gd name="connsiteX3" fmla="*/ 0 w 1447800"/>
                <a:gd name="connsiteY3" fmla="*/ 0 h 1447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47800" h="1447800">
                  <a:moveTo>
                    <a:pt x="0" y="0"/>
                  </a:moveTo>
                  <a:lnTo>
                    <a:pt x="1447800" y="0"/>
                  </a:lnTo>
                  <a:lnTo>
                    <a:pt x="0" y="14478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1218987">
                <a:defRPr/>
              </a:pPr>
              <a:endParaRPr lang="en-US" sz="2400" kern="0" dirty="0" smtClean="0">
                <a:solidFill>
                  <a:prstClr val="white"/>
                </a:solidFill>
              </a:endParaRPr>
            </a:p>
          </p:txBody>
        </p:sp>
        <p:sp>
          <p:nvSpPr>
            <p:cNvPr id="91" name="Freeform 90"/>
            <p:cNvSpPr/>
            <p:nvPr/>
          </p:nvSpPr>
          <p:spPr>
            <a:xfrm rot="10800000">
              <a:off x="9417768" y="2102251"/>
              <a:ext cx="346003" cy="317492"/>
            </a:xfrm>
            <a:custGeom>
              <a:avLst/>
              <a:gdLst>
                <a:gd name="connsiteX0" fmla="*/ 0 w 1447800"/>
                <a:gd name="connsiteY0" fmla="*/ 0 h 1447800"/>
                <a:gd name="connsiteX1" fmla="*/ 1447800 w 1447800"/>
                <a:gd name="connsiteY1" fmla="*/ 0 h 1447800"/>
                <a:gd name="connsiteX2" fmla="*/ 1447800 w 1447800"/>
                <a:gd name="connsiteY2" fmla="*/ 1447800 h 1447800"/>
                <a:gd name="connsiteX3" fmla="*/ 0 w 1447800"/>
                <a:gd name="connsiteY3" fmla="*/ 1447800 h 1447800"/>
                <a:gd name="connsiteX4" fmla="*/ 0 w 1447800"/>
                <a:gd name="connsiteY4" fmla="*/ 0 h 1447800"/>
                <a:gd name="connsiteX0" fmla="*/ 0 w 1447800"/>
                <a:gd name="connsiteY0" fmla="*/ 0 h 1447800"/>
                <a:gd name="connsiteX1" fmla="*/ 1447800 w 1447800"/>
                <a:gd name="connsiteY1" fmla="*/ 0 h 1447800"/>
                <a:gd name="connsiteX2" fmla="*/ 0 w 1447800"/>
                <a:gd name="connsiteY2" fmla="*/ 1447800 h 1447800"/>
                <a:gd name="connsiteX3" fmla="*/ 0 w 1447800"/>
                <a:gd name="connsiteY3" fmla="*/ 0 h 1447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47800" h="1447800">
                  <a:moveTo>
                    <a:pt x="0" y="0"/>
                  </a:moveTo>
                  <a:lnTo>
                    <a:pt x="1447800" y="0"/>
                  </a:lnTo>
                  <a:lnTo>
                    <a:pt x="0" y="14478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1218987">
                <a:defRPr/>
              </a:pPr>
              <a:endParaRPr lang="en-US" sz="2400" kern="0" dirty="0" smtClean="0">
                <a:solidFill>
                  <a:prstClr val="white"/>
                </a:solidFill>
              </a:endParaRPr>
            </a:p>
          </p:txBody>
        </p:sp>
      </p:grpSp>
      <p:grpSp>
        <p:nvGrpSpPr>
          <p:cNvPr id="92" name="Group 91"/>
          <p:cNvGrpSpPr/>
          <p:nvPr/>
        </p:nvGrpSpPr>
        <p:grpSpPr>
          <a:xfrm>
            <a:off x="3917093" y="3922466"/>
            <a:ext cx="346004" cy="317492"/>
            <a:chOff x="9417768" y="2102251"/>
            <a:chExt cx="346004" cy="317492"/>
          </a:xfrm>
        </p:grpSpPr>
        <p:sp>
          <p:nvSpPr>
            <p:cNvPr id="93" name="Freeform 92"/>
            <p:cNvSpPr/>
            <p:nvPr/>
          </p:nvSpPr>
          <p:spPr>
            <a:xfrm>
              <a:off x="9417769" y="2102251"/>
              <a:ext cx="346003" cy="317492"/>
            </a:xfrm>
            <a:custGeom>
              <a:avLst/>
              <a:gdLst>
                <a:gd name="connsiteX0" fmla="*/ 0 w 1447800"/>
                <a:gd name="connsiteY0" fmla="*/ 0 h 1447800"/>
                <a:gd name="connsiteX1" fmla="*/ 1447800 w 1447800"/>
                <a:gd name="connsiteY1" fmla="*/ 0 h 1447800"/>
                <a:gd name="connsiteX2" fmla="*/ 1447800 w 1447800"/>
                <a:gd name="connsiteY2" fmla="*/ 1447800 h 1447800"/>
                <a:gd name="connsiteX3" fmla="*/ 0 w 1447800"/>
                <a:gd name="connsiteY3" fmla="*/ 1447800 h 1447800"/>
                <a:gd name="connsiteX4" fmla="*/ 0 w 1447800"/>
                <a:gd name="connsiteY4" fmla="*/ 0 h 1447800"/>
                <a:gd name="connsiteX0" fmla="*/ 0 w 1447800"/>
                <a:gd name="connsiteY0" fmla="*/ 0 h 1447800"/>
                <a:gd name="connsiteX1" fmla="*/ 1447800 w 1447800"/>
                <a:gd name="connsiteY1" fmla="*/ 0 h 1447800"/>
                <a:gd name="connsiteX2" fmla="*/ 0 w 1447800"/>
                <a:gd name="connsiteY2" fmla="*/ 1447800 h 1447800"/>
                <a:gd name="connsiteX3" fmla="*/ 0 w 1447800"/>
                <a:gd name="connsiteY3" fmla="*/ 0 h 1447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47800" h="1447800">
                  <a:moveTo>
                    <a:pt x="0" y="0"/>
                  </a:moveTo>
                  <a:lnTo>
                    <a:pt x="1447800" y="0"/>
                  </a:lnTo>
                  <a:lnTo>
                    <a:pt x="0" y="14478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1218987">
                <a:defRPr/>
              </a:pPr>
              <a:endParaRPr lang="en-US" sz="2400" kern="0" dirty="0" smtClean="0">
                <a:solidFill>
                  <a:prstClr val="white"/>
                </a:solidFill>
              </a:endParaRPr>
            </a:p>
          </p:txBody>
        </p:sp>
        <p:sp>
          <p:nvSpPr>
            <p:cNvPr id="94" name="Freeform 93"/>
            <p:cNvSpPr/>
            <p:nvPr/>
          </p:nvSpPr>
          <p:spPr>
            <a:xfrm rot="10800000">
              <a:off x="9417768" y="2102251"/>
              <a:ext cx="346003" cy="317492"/>
            </a:xfrm>
            <a:custGeom>
              <a:avLst/>
              <a:gdLst>
                <a:gd name="connsiteX0" fmla="*/ 0 w 1447800"/>
                <a:gd name="connsiteY0" fmla="*/ 0 h 1447800"/>
                <a:gd name="connsiteX1" fmla="*/ 1447800 w 1447800"/>
                <a:gd name="connsiteY1" fmla="*/ 0 h 1447800"/>
                <a:gd name="connsiteX2" fmla="*/ 1447800 w 1447800"/>
                <a:gd name="connsiteY2" fmla="*/ 1447800 h 1447800"/>
                <a:gd name="connsiteX3" fmla="*/ 0 w 1447800"/>
                <a:gd name="connsiteY3" fmla="*/ 1447800 h 1447800"/>
                <a:gd name="connsiteX4" fmla="*/ 0 w 1447800"/>
                <a:gd name="connsiteY4" fmla="*/ 0 h 1447800"/>
                <a:gd name="connsiteX0" fmla="*/ 0 w 1447800"/>
                <a:gd name="connsiteY0" fmla="*/ 0 h 1447800"/>
                <a:gd name="connsiteX1" fmla="*/ 1447800 w 1447800"/>
                <a:gd name="connsiteY1" fmla="*/ 0 h 1447800"/>
                <a:gd name="connsiteX2" fmla="*/ 0 w 1447800"/>
                <a:gd name="connsiteY2" fmla="*/ 1447800 h 1447800"/>
                <a:gd name="connsiteX3" fmla="*/ 0 w 1447800"/>
                <a:gd name="connsiteY3" fmla="*/ 0 h 1447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47800" h="1447800">
                  <a:moveTo>
                    <a:pt x="0" y="0"/>
                  </a:moveTo>
                  <a:lnTo>
                    <a:pt x="1447800" y="0"/>
                  </a:lnTo>
                  <a:lnTo>
                    <a:pt x="0" y="14478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1218987">
                <a:defRPr/>
              </a:pPr>
              <a:endParaRPr lang="en-US" sz="2400" kern="0" dirty="0" smtClean="0">
                <a:solidFill>
                  <a:prstClr val="white"/>
                </a:solidFill>
              </a:endParaRPr>
            </a:p>
          </p:txBody>
        </p:sp>
      </p:grpSp>
      <p:grpSp>
        <p:nvGrpSpPr>
          <p:cNvPr id="95" name="Group 94"/>
          <p:cNvGrpSpPr/>
          <p:nvPr/>
        </p:nvGrpSpPr>
        <p:grpSpPr>
          <a:xfrm>
            <a:off x="3909080" y="2026954"/>
            <a:ext cx="346004" cy="317492"/>
            <a:chOff x="9417768" y="2111776"/>
            <a:chExt cx="346004" cy="317492"/>
          </a:xfrm>
        </p:grpSpPr>
        <p:sp>
          <p:nvSpPr>
            <p:cNvPr id="96" name="Freeform 95"/>
            <p:cNvSpPr/>
            <p:nvPr/>
          </p:nvSpPr>
          <p:spPr>
            <a:xfrm>
              <a:off x="9417769" y="2111776"/>
              <a:ext cx="346003" cy="317492"/>
            </a:xfrm>
            <a:custGeom>
              <a:avLst/>
              <a:gdLst>
                <a:gd name="connsiteX0" fmla="*/ 0 w 1447800"/>
                <a:gd name="connsiteY0" fmla="*/ 0 h 1447800"/>
                <a:gd name="connsiteX1" fmla="*/ 1447800 w 1447800"/>
                <a:gd name="connsiteY1" fmla="*/ 0 h 1447800"/>
                <a:gd name="connsiteX2" fmla="*/ 1447800 w 1447800"/>
                <a:gd name="connsiteY2" fmla="*/ 1447800 h 1447800"/>
                <a:gd name="connsiteX3" fmla="*/ 0 w 1447800"/>
                <a:gd name="connsiteY3" fmla="*/ 1447800 h 1447800"/>
                <a:gd name="connsiteX4" fmla="*/ 0 w 1447800"/>
                <a:gd name="connsiteY4" fmla="*/ 0 h 1447800"/>
                <a:gd name="connsiteX0" fmla="*/ 0 w 1447800"/>
                <a:gd name="connsiteY0" fmla="*/ 0 h 1447800"/>
                <a:gd name="connsiteX1" fmla="*/ 1447800 w 1447800"/>
                <a:gd name="connsiteY1" fmla="*/ 0 h 1447800"/>
                <a:gd name="connsiteX2" fmla="*/ 0 w 1447800"/>
                <a:gd name="connsiteY2" fmla="*/ 1447800 h 1447800"/>
                <a:gd name="connsiteX3" fmla="*/ 0 w 1447800"/>
                <a:gd name="connsiteY3" fmla="*/ 0 h 1447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47800" h="1447800">
                  <a:moveTo>
                    <a:pt x="0" y="0"/>
                  </a:moveTo>
                  <a:lnTo>
                    <a:pt x="1447800" y="0"/>
                  </a:lnTo>
                  <a:lnTo>
                    <a:pt x="0" y="14478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1218987">
                <a:defRPr/>
              </a:pPr>
              <a:endParaRPr lang="en-US" sz="2400" kern="0" dirty="0" smtClean="0">
                <a:solidFill>
                  <a:prstClr val="white"/>
                </a:solidFill>
              </a:endParaRPr>
            </a:p>
          </p:txBody>
        </p:sp>
        <p:sp>
          <p:nvSpPr>
            <p:cNvPr id="97" name="Freeform 96"/>
            <p:cNvSpPr/>
            <p:nvPr/>
          </p:nvSpPr>
          <p:spPr>
            <a:xfrm rot="10800000">
              <a:off x="9417768" y="2111776"/>
              <a:ext cx="346003" cy="317492"/>
            </a:xfrm>
            <a:custGeom>
              <a:avLst/>
              <a:gdLst>
                <a:gd name="connsiteX0" fmla="*/ 0 w 1447800"/>
                <a:gd name="connsiteY0" fmla="*/ 0 h 1447800"/>
                <a:gd name="connsiteX1" fmla="*/ 1447800 w 1447800"/>
                <a:gd name="connsiteY1" fmla="*/ 0 h 1447800"/>
                <a:gd name="connsiteX2" fmla="*/ 1447800 w 1447800"/>
                <a:gd name="connsiteY2" fmla="*/ 1447800 h 1447800"/>
                <a:gd name="connsiteX3" fmla="*/ 0 w 1447800"/>
                <a:gd name="connsiteY3" fmla="*/ 1447800 h 1447800"/>
                <a:gd name="connsiteX4" fmla="*/ 0 w 1447800"/>
                <a:gd name="connsiteY4" fmla="*/ 0 h 1447800"/>
                <a:gd name="connsiteX0" fmla="*/ 0 w 1447800"/>
                <a:gd name="connsiteY0" fmla="*/ 0 h 1447800"/>
                <a:gd name="connsiteX1" fmla="*/ 1447800 w 1447800"/>
                <a:gd name="connsiteY1" fmla="*/ 0 h 1447800"/>
                <a:gd name="connsiteX2" fmla="*/ 0 w 1447800"/>
                <a:gd name="connsiteY2" fmla="*/ 1447800 h 1447800"/>
                <a:gd name="connsiteX3" fmla="*/ 0 w 1447800"/>
                <a:gd name="connsiteY3" fmla="*/ 0 h 1447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47800" h="1447800">
                  <a:moveTo>
                    <a:pt x="0" y="0"/>
                  </a:moveTo>
                  <a:lnTo>
                    <a:pt x="1447800" y="0"/>
                  </a:lnTo>
                  <a:lnTo>
                    <a:pt x="0" y="14478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1218987">
                <a:defRPr/>
              </a:pPr>
              <a:endParaRPr lang="en-US" sz="2400" kern="0" dirty="0" smtClean="0">
                <a:solidFill>
                  <a:prstClr val="white"/>
                </a:solidFill>
              </a:endParaRPr>
            </a:p>
          </p:txBody>
        </p:sp>
      </p:grpSp>
      <p:sp>
        <p:nvSpPr>
          <p:cNvPr id="51" name="Title 5"/>
          <p:cNvSpPr txBox="1">
            <a:spLocks/>
          </p:cNvSpPr>
          <p:nvPr/>
        </p:nvSpPr>
        <p:spPr>
          <a:xfrm>
            <a:off x="0" y="63501"/>
            <a:ext cx="9144000" cy="517104"/>
          </a:xfrm>
          <a:prstGeom prst="rect">
            <a:avLst/>
          </a:prstGeom>
        </p:spPr>
        <p:txBody>
          <a:bodyPr vert="horz"/>
          <a:lstStyle>
            <a:lvl1pPr algn="l" defTabSz="457200" rtl="0" eaLnBrk="1" latinLnBrk="0" hangingPunct="1">
              <a:spcBef>
                <a:spcPct val="0"/>
              </a:spcBef>
              <a:buNone/>
              <a:defRPr sz="2800" b="1" i="0" kern="1200">
                <a:solidFill>
                  <a:schemeClr val="bg2"/>
                </a:solidFill>
                <a:latin typeface="Arial"/>
                <a:ea typeface="+mj-ea"/>
                <a:cs typeface="Kievit Offc Pro Medium"/>
              </a:defRPr>
            </a:lvl1pPr>
          </a:lstStyle>
          <a:p>
            <a:r>
              <a:rPr lang="en-US" dirty="0" smtClean="0"/>
              <a:t>UCPath Leadership</a:t>
            </a:r>
            <a:endParaRPr lang="en-US" dirty="0"/>
          </a:p>
        </p:txBody>
      </p:sp>
      <p:pic>
        <p:nvPicPr>
          <p:cNvPr id="3" name="Picture 2" descr="http://www.westaustinchamber.org/wp-content/uploads/2012/02/Placeholder_staff_photo.svg_.png"/>
          <p:cNvPicPr>
            <a:picLocks noChangeAspect="1" noChangeArrowheads="1"/>
          </p:cNvPicPr>
          <p:nvPr/>
        </p:nvPicPr>
        <p:blipFill rotWithShape="1">
          <a:blip r:embed="rId8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316" r="11441"/>
          <a:stretch/>
        </p:blipFill>
        <p:spPr bwMode="auto">
          <a:xfrm>
            <a:off x="4791428" y="2673984"/>
            <a:ext cx="1094541" cy="15694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2" name="Freeform 51"/>
          <p:cNvSpPr/>
          <p:nvPr/>
        </p:nvSpPr>
        <p:spPr>
          <a:xfrm rot="10800000">
            <a:off x="6227460" y="5702074"/>
            <a:ext cx="339579" cy="299813"/>
          </a:xfrm>
          <a:custGeom>
            <a:avLst/>
            <a:gdLst>
              <a:gd name="connsiteX0" fmla="*/ 0 w 1447800"/>
              <a:gd name="connsiteY0" fmla="*/ 0 h 1447800"/>
              <a:gd name="connsiteX1" fmla="*/ 1447800 w 1447800"/>
              <a:gd name="connsiteY1" fmla="*/ 0 h 1447800"/>
              <a:gd name="connsiteX2" fmla="*/ 1447800 w 1447800"/>
              <a:gd name="connsiteY2" fmla="*/ 1447800 h 1447800"/>
              <a:gd name="connsiteX3" fmla="*/ 0 w 1447800"/>
              <a:gd name="connsiteY3" fmla="*/ 1447800 h 1447800"/>
              <a:gd name="connsiteX4" fmla="*/ 0 w 1447800"/>
              <a:gd name="connsiteY4" fmla="*/ 0 h 1447800"/>
              <a:gd name="connsiteX0" fmla="*/ 0 w 1447800"/>
              <a:gd name="connsiteY0" fmla="*/ 0 h 1447800"/>
              <a:gd name="connsiteX1" fmla="*/ 1447800 w 1447800"/>
              <a:gd name="connsiteY1" fmla="*/ 0 h 1447800"/>
              <a:gd name="connsiteX2" fmla="*/ 0 w 1447800"/>
              <a:gd name="connsiteY2" fmla="*/ 1447800 h 1447800"/>
              <a:gd name="connsiteX3" fmla="*/ 0 w 1447800"/>
              <a:gd name="connsiteY3" fmla="*/ 0 h 1447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47800" h="1447800">
                <a:moveTo>
                  <a:pt x="0" y="0"/>
                </a:moveTo>
                <a:lnTo>
                  <a:pt x="1447800" y="0"/>
                </a:lnTo>
                <a:lnTo>
                  <a:pt x="0" y="144780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lumMod val="20000"/>
              <a:lumOff val="80000"/>
              <a:alpha val="69804"/>
            </a:scheme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1218987">
              <a:defRPr/>
            </a:pPr>
            <a:endParaRPr lang="en-US" sz="2400" kern="0" dirty="0" smtClean="0">
              <a:solidFill>
                <a:prstClr val="white"/>
              </a:solidFill>
            </a:endParaRPr>
          </a:p>
        </p:txBody>
      </p:sp>
      <p:sp>
        <p:nvSpPr>
          <p:cNvPr id="63" name="Freeform 62"/>
          <p:cNvSpPr/>
          <p:nvPr/>
        </p:nvSpPr>
        <p:spPr>
          <a:xfrm>
            <a:off x="6227795" y="5702075"/>
            <a:ext cx="339579" cy="299813"/>
          </a:xfrm>
          <a:custGeom>
            <a:avLst/>
            <a:gdLst>
              <a:gd name="connsiteX0" fmla="*/ 0 w 1447800"/>
              <a:gd name="connsiteY0" fmla="*/ 0 h 1447800"/>
              <a:gd name="connsiteX1" fmla="*/ 1447800 w 1447800"/>
              <a:gd name="connsiteY1" fmla="*/ 0 h 1447800"/>
              <a:gd name="connsiteX2" fmla="*/ 1447800 w 1447800"/>
              <a:gd name="connsiteY2" fmla="*/ 1447800 h 1447800"/>
              <a:gd name="connsiteX3" fmla="*/ 0 w 1447800"/>
              <a:gd name="connsiteY3" fmla="*/ 1447800 h 1447800"/>
              <a:gd name="connsiteX4" fmla="*/ 0 w 1447800"/>
              <a:gd name="connsiteY4" fmla="*/ 0 h 1447800"/>
              <a:gd name="connsiteX0" fmla="*/ 0 w 1447800"/>
              <a:gd name="connsiteY0" fmla="*/ 0 h 1447800"/>
              <a:gd name="connsiteX1" fmla="*/ 1447800 w 1447800"/>
              <a:gd name="connsiteY1" fmla="*/ 0 h 1447800"/>
              <a:gd name="connsiteX2" fmla="*/ 0 w 1447800"/>
              <a:gd name="connsiteY2" fmla="*/ 1447800 h 1447800"/>
              <a:gd name="connsiteX3" fmla="*/ 0 w 1447800"/>
              <a:gd name="connsiteY3" fmla="*/ 0 h 1447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47800" h="1447800">
                <a:moveTo>
                  <a:pt x="0" y="0"/>
                </a:moveTo>
                <a:lnTo>
                  <a:pt x="1447800" y="0"/>
                </a:lnTo>
                <a:lnTo>
                  <a:pt x="0" y="1447800"/>
                </a:lnTo>
                <a:lnTo>
                  <a:pt x="0" y="0"/>
                </a:lnTo>
                <a:close/>
              </a:path>
            </a:pathLst>
          </a:custGeom>
          <a:solidFill>
            <a:schemeClr val="bg2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1218987">
              <a:defRPr/>
            </a:pPr>
            <a:endParaRPr lang="en-US" sz="2400" kern="0" dirty="0" smtClean="0">
              <a:solidFill>
                <a:prstClr val="white"/>
              </a:solidFill>
            </a:endParaRPr>
          </a:p>
        </p:txBody>
      </p:sp>
      <p:grpSp>
        <p:nvGrpSpPr>
          <p:cNvPr id="64" name="Group 63"/>
          <p:cNvGrpSpPr/>
          <p:nvPr/>
        </p:nvGrpSpPr>
        <p:grpSpPr>
          <a:xfrm>
            <a:off x="3719271" y="4405963"/>
            <a:ext cx="2854527" cy="1587458"/>
            <a:chOff x="6018212" y="4343401"/>
            <a:chExt cx="2514600" cy="1524000"/>
          </a:xfrm>
          <a:solidFill>
            <a:schemeClr val="accent1">
              <a:lumMod val="75000"/>
            </a:schemeClr>
          </a:solidFill>
        </p:grpSpPr>
        <p:sp>
          <p:nvSpPr>
            <p:cNvPr id="65" name="Rectangle 64"/>
            <p:cNvSpPr/>
            <p:nvPr/>
          </p:nvSpPr>
          <p:spPr>
            <a:xfrm>
              <a:off x="6018212" y="4343401"/>
              <a:ext cx="2514600" cy="1524000"/>
            </a:xfrm>
            <a:prstGeom prst="rect">
              <a:avLst/>
            </a:prstGeom>
            <a:solidFill>
              <a:schemeClr val="accent5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1218987">
                <a:defRPr/>
              </a:pPr>
              <a:endParaRPr lang="en-US" sz="2400" kern="0" dirty="0" smtClean="0">
                <a:solidFill>
                  <a:prstClr val="white"/>
                </a:solidFill>
              </a:endParaRPr>
            </a:p>
          </p:txBody>
        </p:sp>
        <p:grpSp>
          <p:nvGrpSpPr>
            <p:cNvPr id="66" name="Group 104"/>
            <p:cNvGrpSpPr/>
            <p:nvPr/>
          </p:nvGrpSpPr>
          <p:grpSpPr>
            <a:xfrm>
              <a:off x="8228012" y="5562600"/>
              <a:ext cx="304800" cy="304800"/>
              <a:chOff x="9904412" y="4724400"/>
              <a:chExt cx="685800" cy="685800"/>
            </a:xfrm>
            <a:grpFill/>
          </p:grpSpPr>
          <p:sp>
            <p:nvSpPr>
              <p:cNvPr id="73" name="Freeform 72"/>
              <p:cNvSpPr/>
              <p:nvPr/>
            </p:nvSpPr>
            <p:spPr>
              <a:xfrm>
                <a:off x="9904412" y="4724400"/>
                <a:ext cx="685800" cy="685800"/>
              </a:xfrm>
              <a:custGeom>
                <a:avLst/>
                <a:gdLst>
                  <a:gd name="connsiteX0" fmla="*/ 0 w 1447800"/>
                  <a:gd name="connsiteY0" fmla="*/ 0 h 1447800"/>
                  <a:gd name="connsiteX1" fmla="*/ 1447800 w 1447800"/>
                  <a:gd name="connsiteY1" fmla="*/ 0 h 1447800"/>
                  <a:gd name="connsiteX2" fmla="*/ 1447800 w 1447800"/>
                  <a:gd name="connsiteY2" fmla="*/ 1447800 h 1447800"/>
                  <a:gd name="connsiteX3" fmla="*/ 0 w 1447800"/>
                  <a:gd name="connsiteY3" fmla="*/ 1447800 h 1447800"/>
                  <a:gd name="connsiteX4" fmla="*/ 0 w 1447800"/>
                  <a:gd name="connsiteY4" fmla="*/ 0 h 1447800"/>
                  <a:gd name="connsiteX0" fmla="*/ 0 w 1447800"/>
                  <a:gd name="connsiteY0" fmla="*/ 0 h 1447800"/>
                  <a:gd name="connsiteX1" fmla="*/ 1447800 w 1447800"/>
                  <a:gd name="connsiteY1" fmla="*/ 0 h 1447800"/>
                  <a:gd name="connsiteX2" fmla="*/ 0 w 1447800"/>
                  <a:gd name="connsiteY2" fmla="*/ 1447800 h 1447800"/>
                  <a:gd name="connsiteX3" fmla="*/ 0 w 1447800"/>
                  <a:gd name="connsiteY3" fmla="*/ 0 h 14478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447800" h="1447800">
                    <a:moveTo>
                      <a:pt x="0" y="0"/>
                    </a:moveTo>
                    <a:lnTo>
                      <a:pt x="1447800" y="0"/>
                    </a:lnTo>
                    <a:lnTo>
                      <a:pt x="0" y="14478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>
                  <a:lumMod val="75000"/>
                </a:schemeClr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algn="ctr" defTabSz="1218987">
                  <a:defRPr/>
                </a:pPr>
                <a:endParaRPr lang="en-US" sz="2400" kern="0" dirty="0" smtClean="0">
                  <a:solidFill>
                    <a:prstClr val="white"/>
                  </a:solidFill>
                </a:endParaRPr>
              </a:p>
            </p:txBody>
          </p:sp>
          <p:sp>
            <p:nvSpPr>
              <p:cNvPr id="74" name="Freeform 73"/>
              <p:cNvSpPr/>
              <p:nvPr/>
            </p:nvSpPr>
            <p:spPr>
              <a:xfrm rot="10800000">
                <a:off x="9904412" y="4724400"/>
                <a:ext cx="685800" cy="685800"/>
              </a:xfrm>
              <a:custGeom>
                <a:avLst/>
                <a:gdLst>
                  <a:gd name="connsiteX0" fmla="*/ 0 w 1447800"/>
                  <a:gd name="connsiteY0" fmla="*/ 0 h 1447800"/>
                  <a:gd name="connsiteX1" fmla="*/ 1447800 w 1447800"/>
                  <a:gd name="connsiteY1" fmla="*/ 0 h 1447800"/>
                  <a:gd name="connsiteX2" fmla="*/ 1447800 w 1447800"/>
                  <a:gd name="connsiteY2" fmla="*/ 1447800 h 1447800"/>
                  <a:gd name="connsiteX3" fmla="*/ 0 w 1447800"/>
                  <a:gd name="connsiteY3" fmla="*/ 1447800 h 1447800"/>
                  <a:gd name="connsiteX4" fmla="*/ 0 w 1447800"/>
                  <a:gd name="connsiteY4" fmla="*/ 0 h 1447800"/>
                  <a:gd name="connsiteX0" fmla="*/ 0 w 1447800"/>
                  <a:gd name="connsiteY0" fmla="*/ 0 h 1447800"/>
                  <a:gd name="connsiteX1" fmla="*/ 1447800 w 1447800"/>
                  <a:gd name="connsiteY1" fmla="*/ 0 h 1447800"/>
                  <a:gd name="connsiteX2" fmla="*/ 0 w 1447800"/>
                  <a:gd name="connsiteY2" fmla="*/ 1447800 h 1447800"/>
                  <a:gd name="connsiteX3" fmla="*/ 0 w 1447800"/>
                  <a:gd name="connsiteY3" fmla="*/ 0 h 14478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447800" h="1447800">
                    <a:moveTo>
                      <a:pt x="0" y="0"/>
                    </a:moveTo>
                    <a:lnTo>
                      <a:pt x="1447800" y="0"/>
                    </a:lnTo>
                    <a:lnTo>
                      <a:pt x="0" y="14478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>
                  <a:lumMod val="20000"/>
                  <a:lumOff val="80000"/>
                </a:schemeClr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algn="ctr" defTabSz="1218987">
                  <a:defRPr/>
                </a:pPr>
                <a:endParaRPr lang="en-US" sz="2400" kern="0" dirty="0" smtClean="0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70" name="TextBox 69"/>
            <p:cNvSpPr txBox="1"/>
            <p:nvPr/>
          </p:nvSpPr>
          <p:spPr>
            <a:xfrm>
              <a:off x="6115323" y="4429943"/>
              <a:ext cx="2320382" cy="443210"/>
            </a:xfrm>
            <a:prstGeom prst="rect">
              <a:avLst/>
            </a:prstGeom>
            <a:solidFill>
              <a:schemeClr val="accent5"/>
            </a:solidFill>
          </p:spPr>
          <p:txBody>
            <a:bodyPr wrap="none" rtlCol="0">
              <a:spAutoFit/>
            </a:bodyPr>
            <a:lstStyle/>
            <a:p>
              <a:pPr algn="ctr" defTabSz="1218987">
                <a:defRPr/>
              </a:pPr>
              <a:r>
                <a:rPr lang="en-US" sz="2400" kern="0" dirty="0" smtClean="0">
                  <a:solidFill>
                    <a:prstClr val="white"/>
                  </a:solidFill>
                  <a:cs typeface="Arial" pitchFamily="34" charset="0"/>
                </a:rPr>
                <a:t>Cristina Jacobson</a:t>
              </a:r>
            </a:p>
          </p:txBody>
        </p:sp>
        <p:sp>
          <p:nvSpPr>
            <p:cNvPr id="71" name="TextBox 70"/>
            <p:cNvSpPr txBox="1"/>
            <p:nvPr/>
          </p:nvSpPr>
          <p:spPr>
            <a:xfrm flipH="1">
              <a:off x="6175439" y="4889411"/>
              <a:ext cx="2164976" cy="620494"/>
            </a:xfrm>
            <a:prstGeom prst="rect">
              <a:avLst/>
            </a:prstGeom>
            <a:solidFill>
              <a:schemeClr val="accent5"/>
            </a:solidFill>
          </p:spPr>
          <p:txBody>
            <a:bodyPr wrap="square" rtlCol="0">
              <a:spAutoFit/>
            </a:bodyPr>
            <a:lstStyle/>
            <a:p>
              <a:pPr algn="ctr" defTabSz="1218987">
                <a:defRPr/>
              </a:pPr>
              <a:r>
                <a:rPr lang="en-US" kern="0" dirty="0" smtClean="0">
                  <a:solidFill>
                    <a:prstClr val="white"/>
                  </a:solidFill>
                  <a:cs typeface="Arial" pitchFamily="34" charset="0"/>
                </a:rPr>
                <a:t>UCPath Program Director</a:t>
              </a:r>
              <a:endParaRPr lang="en-US" kern="0" dirty="0" smtClean="0">
                <a:solidFill>
                  <a:prstClr val="white"/>
                </a:solidFill>
              </a:endParaRPr>
            </a:p>
          </p:txBody>
        </p:sp>
        <p:cxnSp>
          <p:nvCxnSpPr>
            <p:cNvPr id="72" name="Straight Connector 71"/>
            <p:cNvCxnSpPr/>
            <p:nvPr/>
          </p:nvCxnSpPr>
          <p:spPr>
            <a:xfrm>
              <a:off x="6254340" y="4844996"/>
              <a:ext cx="1981200" cy="1588"/>
            </a:xfrm>
            <a:prstGeom prst="line">
              <a:avLst/>
            </a:prstGeom>
            <a:grpFill/>
            <a:ln w="9525" cap="flat" cmpd="sng" algn="ctr">
              <a:solidFill>
                <a:sysClr val="window" lastClr="FFFFFF"/>
              </a:solidFill>
              <a:prstDash val="solid"/>
            </a:ln>
            <a:effectLst/>
          </p:spPr>
        </p:cxnSp>
      </p:grp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9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979" r="23255"/>
          <a:stretch/>
        </p:blipFill>
        <p:spPr>
          <a:xfrm>
            <a:off x="2522847" y="4405963"/>
            <a:ext cx="1198809" cy="1572768"/>
          </a:xfrm>
          <a:prstGeom prst="rect">
            <a:avLst/>
          </a:prstGeom>
        </p:spPr>
      </p:pic>
      <p:sp>
        <p:nvSpPr>
          <p:cNvPr id="75" name="TextBox 74"/>
          <p:cNvSpPr txBox="1"/>
          <p:nvPr/>
        </p:nvSpPr>
        <p:spPr>
          <a:xfrm>
            <a:off x="1804619" y="2750782"/>
            <a:ext cx="19143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1218987">
              <a:defRPr/>
            </a:pPr>
            <a:r>
              <a:rPr lang="en-US" sz="2400" kern="0" dirty="0" smtClean="0">
                <a:solidFill>
                  <a:prstClr val="white"/>
                </a:solidFill>
                <a:cs typeface="Arial" pitchFamily="34" charset="0"/>
              </a:rPr>
              <a:t>Mark Cianca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0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722" t="12059" r="29277" b="40133"/>
          <a:stretch/>
        </p:blipFill>
        <p:spPr>
          <a:xfrm>
            <a:off x="4791428" y="2660637"/>
            <a:ext cx="1115386" cy="15996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4310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UCPath?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02734" y="5364430"/>
            <a:ext cx="8859134" cy="646331"/>
          </a:xfrm>
          <a:prstGeom prst="rect">
            <a:avLst/>
          </a:prstGeom>
          <a:solidFill>
            <a:schemeClr val="accent2"/>
          </a:solidFill>
          <a:effectLst/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chemeClr val="bg2"/>
                </a:solidFill>
              </a:rPr>
              <a:t>UCPath delivers </a:t>
            </a:r>
            <a:r>
              <a:rPr lang="en-US" dirty="0">
                <a:solidFill>
                  <a:schemeClr val="bg2"/>
                </a:solidFill>
              </a:rPr>
              <a:t>robust payroll, HR and administrative services </a:t>
            </a:r>
            <a:r>
              <a:rPr lang="en-US" dirty="0" smtClean="0">
                <a:solidFill>
                  <a:schemeClr val="bg2"/>
                </a:solidFill>
              </a:rPr>
              <a:t/>
            </a:r>
            <a:br>
              <a:rPr lang="en-US" dirty="0" smtClean="0">
                <a:solidFill>
                  <a:schemeClr val="bg2"/>
                </a:solidFill>
              </a:rPr>
            </a:br>
            <a:r>
              <a:rPr lang="en-US" dirty="0" smtClean="0">
                <a:solidFill>
                  <a:schemeClr val="bg2"/>
                </a:solidFill>
              </a:rPr>
              <a:t>that </a:t>
            </a:r>
            <a:r>
              <a:rPr lang="en-US" dirty="0">
                <a:solidFill>
                  <a:schemeClr val="bg2"/>
                </a:solidFill>
              </a:rPr>
              <a:t>do not exist today.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430974" y="828475"/>
            <a:ext cx="6446326" cy="39626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accent2">
                    <a:lumMod val="75000"/>
                  </a:schemeClr>
                </a:solidFill>
              </a:rPr>
              <a:t>Key drivers for change:</a:t>
            </a:r>
          </a:p>
          <a:p>
            <a:pPr>
              <a:spcBef>
                <a:spcPts val="300"/>
              </a:spcBef>
            </a:pPr>
            <a:endParaRPr lang="en-US" sz="1000" b="1" dirty="0" smtClean="0">
              <a:solidFill>
                <a:schemeClr val="bg2"/>
              </a:solidFill>
            </a:endParaRPr>
          </a:p>
          <a:p>
            <a:pPr>
              <a:spcBef>
                <a:spcPts val="300"/>
              </a:spcBef>
            </a:pPr>
            <a:r>
              <a:rPr lang="en-US" b="1" dirty="0" smtClean="0">
                <a:solidFill>
                  <a:schemeClr val="bg2"/>
                </a:solidFill>
              </a:rPr>
              <a:t>Payroll system replacement needed</a:t>
            </a:r>
          </a:p>
          <a:p>
            <a:pPr marL="285750" indent="-28575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chemeClr val="bg2"/>
                </a:solidFill>
              </a:rPr>
              <a:t>38-years old, 11 versions, costly, fragile, outdated</a:t>
            </a:r>
          </a:p>
          <a:p>
            <a:pPr lvl="1">
              <a:spcBef>
                <a:spcPts val="300"/>
              </a:spcBef>
            </a:pPr>
            <a:endParaRPr lang="en-US" dirty="0" smtClean="0">
              <a:solidFill>
                <a:schemeClr val="bg2"/>
              </a:solidFill>
            </a:endParaRPr>
          </a:p>
          <a:p>
            <a:pPr>
              <a:spcBef>
                <a:spcPts val="300"/>
              </a:spcBef>
            </a:pPr>
            <a:r>
              <a:rPr lang="en-US" b="1" dirty="0" smtClean="0">
                <a:solidFill>
                  <a:schemeClr val="bg2"/>
                </a:solidFill>
              </a:rPr>
              <a:t>UC in bottom 10% for efficiency compared to benchmark</a:t>
            </a:r>
          </a:p>
          <a:p>
            <a:pPr marL="285750" indent="-28575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chemeClr val="bg2"/>
                </a:solidFill>
              </a:rPr>
              <a:t>Most work is high-volume, low complexity, manual</a:t>
            </a:r>
          </a:p>
          <a:p>
            <a:pPr marL="285750" indent="-28575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chemeClr val="bg2"/>
                </a:solidFill>
              </a:rPr>
              <a:t>Fragmented processes with high number of staff touches</a:t>
            </a:r>
          </a:p>
          <a:p>
            <a:pPr marL="742950" lvl="1" indent="-285750">
              <a:spcBef>
                <a:spcPts val="300"/>
              </a:spcBef>
              <a:buFont typeface="Arial" panose="020B0604020202020204" pitchFamily="34" charset="0"/>
              <a:buChar char="•"/>
            </a:pPr>
            <a:endParaRPr lang="en-US" dirty="0" smtClean="0">
              <a:solidFill>
                <a:schemeClr val="bg2"/>
              </a:solidFill>
            </a:endParaRPr>
          </a:p>
          <a:p>
            <a:pPr>
              <a:spcBef>
                <a:spcPts val="300"/>
              </a:spcBef>
            </a:pPr>
            <a:r>
              <a:rPr lang="en-US" b="1" dirty="0" smtClean="0">
                <a:solidFill>
                  <a:schemeClr val="bg2"/>
                </a:solidFill>
              </a:rPr>
              <a:t>Existing system prone to error</a:t>
            </a:r>
            <a:endParaRPr lang="en-US" b="1" dirty="0">
              <a:solidFill>
                <a:schemeClr val="bg2"/>
              </a:solidFill>
            </a:endParaRPr>
          </a:p>
          <a:p>
            <a:pPr marL="285750" indent="-28575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chemeClr val="bg2"/>
                </a:solidFill>
              </a:rPr>
              <a:t>20% of all work dedicated to fixing errors</a:t>
            </a:r>
          </a:p>
          <a:p>
            <a:pPr marL="285750" indent="-28575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chemeClr val="bg2"/>
                </a:solidFill>
              </a:rPr>
              <a:t>Eight UC campuses calculate overtime differently requiring significant rework and employee payments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169807" y="752475"/>
            <a:ext cx="2142451" cy="4433985"/>
            <a:chOff x="112657" y="647700"/>
            <a:chExt cx="2142451" cy="4433985"/>
          </a:xfrm>
        </p:grpSpPr>
        <p:sp>
          <p:nvSpPr>
            <p:cNvPr id="11" name="Rectangle 10"/>
            <p:cNvSpPr/>
            <p:nvPr/>
          </p:nvSpPr>
          <p:spPr>
            <a:xfrm>
              <a:off x="154243" y="647700"/>
              <a:ext cx="2046031" cy="4433985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lumMod val="75000"/>
                  </a:schemeClr>
                </a:gs>
                <a:gs pos="100000">
                  <a:schemeClr val="accent1">
                    <a:lumMod val="60000"/>
                    <a:lumOff val="40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b="1" dirty="0" smtClean="0">
                <a:solidFill>
                  <a:prstClr val="white"/>
                </a:solidFill>
              </a:endParaRPr>
            </a:p>
          </p:txBody>
        </p:sp>
        <p:grpSp>
          <p:nvGrpSpPr>
            <p:cNvPr id="6" name="Group 5"/>
            <p:cNvGrpSpPr/>
            <p:nvPr/>
          </p:nvGrpSpPr>
          <p:grpSpPr>
            <a:xfrm>
              <a:off x="112657" y="1076931"/>
              <a:ext cx="2005819" cy="1348235"/>
              <a:chOff x="74557" y="743554"/>
              <a:chExt cx="2005819" cy="1348235"/>
            </a:xfrm>
          </p:grpSpPr>
          <p:grpSp>
            <p:nvGrpSpPr>
              <p:cNvPr id="14" name="Group 13"/>
              <p:cNvGrpSpPr/>
              <p:nvPr/>
            </p:nvGrpSpPr>
            <p:grpSpPr>
              <a:xfrm>
                <a:off x="74557" y="926899"/>
                <a:ext cx="2005819" cy="1164890"/>
                <a:chOff x="200184" y="2462267"/>
                <a:chExt cx="2005819" cy="1164890"/>
              </a:xfrm>
            </p:grpSpPr>
            <p:sp>
              <p:nvSpPr>
                <p:cNvPr id="15" name="TextBox 14"/>
                <p:cNvSpPr txBox="1"/>
                <p:nvPr/>
              </p:nvSpPr>
              <p:spPr>
                <a:xfrm>
                  <a:off x="200184" y="2462267"/>
                  <a:ext cx="418641" cy="1164890"/>
                </a:xfrm>
                <a:prstGeom prst="rect">
                  <a:avLst/>
                </a:prstGeom>
                <a:noFill/>
              </p:spPr>
              <p:txBody>
                <a:bodyPr vert="wordArtVert" wrap="square" rtlCol="0" anchor="t" anchorCtr="0">
                  <a:spAutoFit/>
                </a:bodyPr>
                <a:lstStyle/>
                <a:p>
                  <a:r>
                    <a:rPr lang="en-US" sz="1400" b="1" dirty="0" smtClean="0">
                      <a:solidFill>
                        <a:schemeClr val="accent2"/>
                      </a:solidFill>
                    </a:rPr>
                    <a:t>PATH</a:t>
                  </a:r>
                  <a:endParaRPr lang="en-US" sz="1400" b="1" dirty="0">
                    <a:solidFill>
                      <a:schemeClr val="accent2"/>
                    </a:solidFill>
                  </a:endParaRPr>
                </a:p>
              </p:txBody>
            </p:sp>
            <p:sp>
              <p:nvSpPr>
                <p:cNvPr id="16" name="TextBox 15"/>
                <p:cNvSpPr txBox="1"/>
                <p:nvPr/>
              </p:nvSpPr>
              <p:spPr>
                <a:xfrm>
                  <a:off x="400701" y="2487668"/>
                  <a:ext cx="1805302" cy="95410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400" b="1" dirty="0" smtClean="0"/>
                    <a:t>ayroll</a:t>
                  </a:r>
                  <a:br>
                    <a:rPr lang="en-US" sz="1400" b="1" dirty="0" smtClean="0"/>
                  </a:br>
                  <a:r>
                    <a:rPr lang="en-US" sz="1400" b="1" dirty="0" smtClean="0"/>
                    <a:t>cademic personnel</a:t>
                  </a:r>
                  <a:br>
                    <a:rPr lang="en-US" sz="1400" b="1" dirty="0" smtClean="0"/>
                  </a:br>
                  <a:r>
                    <a:rPr lang="en-US" sz="1400" b="1" dirty="0" smtClean="0"/>
                    <a:t>imekeeping</a:t>
                  </a:r>
                  <a:r>
                    <a:rPr lang="en-US" sz="1400" b="1" dirty="0"/>
                    <a:t/>
                  </a:r>
                  <a:br>
                    <a:rPr lang="en-US" sz="1400" b="1" dirty="0"/>
                  </a:br>
                  <a:r>
                    <a:rPr lang="en-US" sz="1400" b="1" dirty="0" smtClean="0"/>
                    <a:t>uman resources</a:t>
                  </a:r>
                </a:p>
              </p:txBody>
            </p:sp>
          </p:grpSp>
          <p:sp>
            <p:nvSpPr>
              <p:cNvPr id="17" name="Rectangle 16"/>
              <p:cNvSpPr/>
              <p:nvPr/>
            </p:nvSpPr>
            <p:spPr>
              <a:xfrm>
                <a:off x="120457" y="743554"/>
                <a:ext cx="444352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400" b="1" dirty="0">
                    <a:solidFill>
                      <a:schemeClr val="accent2"/>
                    </a:solidFill>
                  </a:rPr>
                  <a:t>UC</a:t>
                </a:r>
                <a:endParaRPr lang="en-US" sz="1000" dirty="0">
                  <a:solidFill>
                    <a:schemeClr val="accent2"/>
                  </a:solidFill>
                </a:endParaRPr>
              </a:p>
            </p:txBody>
          </p:sp>
        </p:grpSp>
        <p:grpSp>
          <p:nvGrpSpPr>
            <p:cNvPr id="19" name="Group 18"/>
            <p:cNvGrpSpPr>
              <a:grpSpLocks noChangeAspect="1"/>
            </p:cNvGrpSpPr>
            <p:nvPr/>
          </p:nvGrpSpPr>
          <p:grpSpPr>
            <a:xfrm>
              <a:off x="171639" y="2622107"/>
              <a:ext cx="2083469" cy="1919390"/>
              <a:chOff x="376236" y="1924049"/>
              <a:chExt cx="3114168" cy="2868918"/>
            </a:xfrm>
          </p:grpSpPr>
          <p:cxnSp>
            <p:nvCxnSpPr>
              <p:cNvPr id="20" name="Straight Connector 19"/>
              <p:cNvCxnSpPr/>
              <p:nvPr/>
            </p:nvCxnSpPr>
            <p:spPr>
              <a:xfrm flipH="1">
                <a:off x="966786" y="4784590"/>
                <a:ext cx="1804989" cy="0"/>
              </a:xfrm>
              <a:prstGeom prst="line">
                <a:avLst/>
              </a:prstGeom>
              <a:ln w="19050">
                <a:solidFill>
                  <a:schemeClr val="tx2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Straight Connector 20"/>
              <p:cNvCxnSpPr/>
              <p:nvPr/>
            </p:nvCxnSpPr>
            <p:spPr>
              <a:xfrm>
                <a:off x="2413063" y="2300101"/>
                <a:ext cx="940056" cy="1794003"/>
              </a:xfrm>
              <a:prstGeom prst="line">
                <a:avLst/>
              </a:prstGeom>
              <a:ln w="19050">
                <a:solidFill>
                  <a:schemeClr val="tx2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Connector 21"/>
              <p:cNvCxnSpPr/>
              <p:nvPr/>
            </p:nvCxnSpPr>
            <p:spPr>
              <a:xfrm flipH="1">
                <a:off x="422714" y="2300101"/>
                <a:ext cx="903350" cy="1685925"/>
              </a:xfrm>
              <a:prstGeom prst="line">
                <a:avLst/>
              </a:prstGeom>
              <a:ln w="19050">
                <a:solidFill>
                  <a:schemeClr val="tx2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3" name="Oval 22"/>
              <p:cNvSpPr>
                <a:spLocks/>
              </p:cNvSpPr>
              <p:nvPr/>
            </p:nvSpPr>
            <p:spPr>
              <a:xfrm>
                <a:off x="1279587" y="1924049"/>
                <a:ext cx="1181100" cy="1182993"/>
              </a:xfrm>
              <a:prstGeom prst="ellipse">
                <a:avLst/>
              </a:prstGeom>
              <a:solidFill>
                <a:schemeClr val="accent1"/>
              </a:solidFill>
              <a:ln w="19050">
                <a:solidFill>
                  <a:schemeClr val="accent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 b="1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24" name="Oval 23"/>
              <p:cNvSpPr>
                <a:spLocks/>
              </p:cNvSpPr>
              <p:nvPr/>
            </p:nvSpPr>
            <p:spPr>
              <a:xfrm>
                <a:off x="2181225" y="3609974"/>
                <a:ext cx="1181100" cy="1182993"/>
              </a:xfrm>
              <a:prstGeom prst="ellipse">
                <a:avLst/>
              </a:prstGeom>
              <a:solidFill>
                <a:schemeClr val="accent3"/>
              </a:solidFill>
              <a:ln w="19050">
                <a:solidFill>
                  <a:schemeClr val="accent3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25" name="Oval 24"/>
              <p:cNvSpPr>
                <a:spLocks/>
              </p:cNvSpPr>
              <p:nvPr/>
            </p:nvSpPr>
            <p:spPr>
              <a:xfrm>
                <a:off x="376236" y="3609974"/>
                <a:ext cx="1181100" cy="1182993"/>
              </a:xfrm>
              <a:prstGeom prst="ellipse">
                <a:avLst/>
              </a:prstGeom>
              <a:solidFill>
                <a:schemeClr val="accent2"/>
              </a:solidFill>
              <a:ln w="19050">
                <a:solidFill>
                  <a:schemeClr val="accent2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26" name="TextBox 25"/>
              <p:cNvSpPr txBox="1"/>
              <p:nvPr/>
            </p:nvSpPr>
            <p:spPr>
              <a:xfrm>
                <a:off x="1252923" y="2228916"/>
                <a:ext cx="1234426" cy="50603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800" b="1" dirty="0" smtClean="0">
                    <a:solidFill>
                      <a:prstClr val="white"/>
                    </a:solidFill>
                  </a:rPr>
                  <a:t>STANDARD</a:t>
                </a:r>
                <a:br>
                  <a:rPr lang="en-US" sz="800" b="1" dirty="0" smtClean="0">
                    <a:solidFill>
                      <a:prstClr val="white"/>
                    </a:solidFill>
                  </a:rPr>
                </a:br>
                <a:r>
                  <a:rPr lang="en-US" sz="800" b="1" dirty="0" smtClean="0">
                    <a:solidFill>
                      <a:prstClr val="white"/>
                    </a:solidFill>
                  </a:rPr>
                  <a:t>PROCESSES</a:t>
                </a:r>
                <a:endParaRPr lang="en-US" sz="800" b="1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27" name="TextBox 26"/>
              <p:cNvSpPr txBox="1"/>
              <p:nvPr/>
            </p:nvSpPr>
            <p:spPr>
              <a:xfrm>
                <a:off x="439423" y="3914841"/>
                <a:ext cx="1054725" cy="50603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800" b="1" dirty="0" smtClean="0">
                    <a:solidFill>
                      <a:prstClr val="white"/>
                    </a:solidFill>
                  </a:rPr>
                  <a:t>SHARED </a:t>
                </a:r>
                <a:br>
                  <a:rPr lang="en-US" sz="800" b="1" dirty="0" smtClean="0">
                    <a:solidFill>
                      <a:prstClr val="white"/>
                    </a:solidFill>
                  </a:rPr>
                </a:br>
                <a:r>
                  <a:rPr lang="en-US" sz="800" b="1" dirty="0" smtClean="0">
                    <a:solidFill>
                      <a:prstClr val="white"/>
                    </a:solidFill>
                  </a:rPr>
                  <a:t>SERVICES</a:t>
                </a:r>
                <a:endParaRPr lang="en-US" sz="800" b="1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28" name="TextBox 27"/>
              <p:cNvSpPr txBox="1"/>
              <p:nvPr/>
            </p:nvSpPr>
            <p:spPr>
              <a:xfrm>
                <a:off x="2138572" y="3886367"/>
                <a:ext cx="1351832" cy="50603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800" b="1" dirty="0" smtClean="0">
                    <a:solidFill>
                      <a:prstClr val="white"/>
                    </a:solidFill>
                  </a:rPr>
                  <a:t>NEW</a:t>
                </a:r>
                <a:br>
                  <a:rPr lang="en-US" sz="800" b="1" dirty="0" smtClean="0">
                    <a:solidFill>
                      <a:prstClr val="white"/>
                    </a:solidFill>
                  </a:rPr>
                </a:br>
                <a:r>
                  <a:rPr lang="en-US" sz="800" b="1" dirty="0" smtClean="0">
                    <a:solidFill>
                      <a:prstClr val="white"/>
                    </a:solidFill>
                  </a:rPr>
                  <a:t>TECHNOLOGY</a:t>
                </a:r>
                <a:endParaRPr lang="en-US" sz="800" b="1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29" name="TextBox 28"/>
              <p:cNvSpPr txBox="1"/>
              <p:nvPr/>
            </p:nvSpPr>
            <p:spPr>
              <a:xfrm>
                <a:off x="732016" y="3094621"/>
                <a:ext cx="2235079" cy="5980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000" b="1" dirty="0" smtClean="0"/>
                  <a:t>BUSINESS</a:t>
                </a:r>
                <a:br>
                  <a:rPr lang="en-US" sz="1000" b="1" dirty="0" smtClean="0"/>
                </a:br>
                <a:r>
                  <a:rPr lang="en-US" sz="1000" b="1" dirty="0" smtClean="0"/>
                  <a:t>TRANSFORMATION</a:t>
                </a:r>
                <a:endParaRPr lang="en-US" sz="1000" b="1" dirty="0"/>
              </a:p>
            </p:txBody>
          </p:sp>
        </p:grpSp>
      </p:grp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6CD61D-383B-8C4C-A586-A9FA29BEA8BE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7750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UCPath Efficiencies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6238875" y="2156461"/>
            <a:ext cx="2760726" cy="3329940"/>
          </a:xfrm>
          <a:prstGeom prst="rect">
            <a:avLst/>
          </a:prstGeom>
          <a:solidFill>
            <a:schemeClr val="accent2">
              <a:lumMod val="20000"/>
              <a:lumOff val="80000"/>
              <a:alpha val="70000"/>
            </a:schemeClr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171450" lvl="0" indent="-171450">
              <a:spcBef>
                <a:spcPts val="3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sz="1400" dirty="0" smtClean="0">
                <a:solidFill>
                  <a:schemeClr val="bg2"/>
                </a:solidFill>
              </a:rPr>
              <a:t>Current </a:t>
            </a:r>
            <a:r>
              <a:rPr lang="en-US" sz="1400" dirty="0">
                <a:solidFill>
                  <a:schemeClr val="bg2"/>
                </a:solidFill>
              </a:rPr>
              <a:t>technology </a:t>
            </a:r>
            <a:r>
              <a:rPr lang="en-US" sz="1400" dirty="0" smtClean="0">
                <a:solidFill>
                  <a:schemeClr val="bg2"/>
                </a:solidFill>
              </a:rPr>
              <a:t>that can grow with UC</a:t>
            </a:r>
            <a:endParaRPr lang="en-US" sz="1400" dirty="0">
              <a:solidFill>
                <a:schemeClr val="bg2"/>
              </a:solidFill>
            </a:endParaRPr>
          </a:p>
          <a:p>
            <a:pPr marL="171450" lvl="0" indent="-171450">
              <a:spcBef>
                <a:spcPts val="3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sz="1400" dirty="0">
                <a:solidFill>
                  <a:schemeClr val="bg2"/>
                </a:solidFill>
              </a:rPr>
              <a:t>Common business processes across </a:t>
            </a:r>
            <a:r>
              <a:rPr lang="en-US" sz="1400" dirty="0" smtClean="0">
                <a:solidFill>
                  <a:schemeClr val="bg2"/>
                </a:solidFill>
              </a:rPr>
              <a:t>UC system</a:t>
            </a:r>
            <a:endParaRPr lang="en-US" sz="1400" dirty="0">
              <a:solidFill>
                <a:schemeClr val="bg2"/>
              </a:solidFill>
            </a:endParaRPr>
          </a:p>
          <a:p>
            <a:pPr marL="171450" lvl="0" indent="-171450">
              <a:spcBef>
                <a:spcPts val="3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sz="1400" dirty="0">
                <a:solidFill>
                  <a:schemeClr val="bg2"/>
                </a:solidFill>
              </a:rPr>
              <a:t>One federal payroll tax ID across </a:t>
            </a:r>
            <a:r>
              <a:rPr lang="en-US" sz="1400" dirty="0" smtClean="0">
                <a:solidFill>
                  <a:schemeClr val="bg2"/>
                </a:solidFill>
              </a:rPr>
              <a:t>UC system</a:t>
            </a:r>
            <a:endParaRPr lang="en-US" sz="1400" dirty="0">
              <a:solidFill>
                <a:schemeClr val="bg2"/>
              </a:solidFill>
            </a:endParaRPr>
          </a:p>
          <a:p>
            <a:pPr marL="171450" lvl="0" indent="-171450">
              <a:spcBef>
                <a:spcPts val="3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sz="1400" dirty="0">
                <a:solidFill>
                  <a:schemeClr val="bg2"/>
                </a:solidFill>
              </a:rPr>
              <a:t>Automatic service credit calculations</a:t>
            </a:r>
          </a:p>
          <a:p>
            <a:pPr marL="171450" lvl="0" indent="-171450">
              <a:spcBef>
                <a:spcPts val="3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sz="1400" dirty="0" smtClean="0">
                <a:solidFill>
                  <a:schemeClr val="bg2"/>
                </a:solidFill>
              </a:rPr>
              <a:t>Position </a:t>
            </a:r>
            <a:r>
              <a:rPr lang="en-US" sz="1400" dirty="0">
                <a:solidFill>
                  <a:schemeClr val="bg2"/>
                </a:solidFill>
              </a:rPr>
              <a:t>management</a:t>
            </a:r>
          </a:p>
        </p:txBody>
      </p:sp>
      <p:sp>
        <p:nvSpPr>
          <p:cNvPr id="22" name="Rectangle 21"/>
          <p:cNvSpPr/>
          <p:nvPr/>
        </p:nvSpPr>
        <p:spPr>
          <a:xfrm>
            <a:off x="6219825" y="1244814"/>
            <a:ext cx="2779776" cy="898312"/>
          </a:xfrm>
          <a:prstGeom prst="rect">
            <a:avLst/>
          </a:prstGeom>
          <a:gradFill flip="none" rotWithShape="1">
            <a:gsLst>
              <a:gs pos="0">
                <a:srgbClr val="FFB511"/>
              </a:gs>
              <a:gs pos="100000">
                <a:srgbClr val="FFB511">
                  <a:lumMod val="60000"/>
                  <a:lumOff val="40000"/>
                </a:srgbClr>
              </a:gs>
            </a:gsLst>
            <a:lin ang="5400000" scaled="1"/>
            <a:tileRect/>
          </a:gradFill>
          <a:ln w="9525" cap="flat" cmpd="sng" algn="ctr">
            <a:noFill/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kern="0" dirty="0" smtClean="0">
                <a:solidFill>
                  <a:prstClr val="white"/>
                </a:solidFill>
                <a:latin typeface="Arial"/>
              </a:rPr>
              <a:t>Functionality</a:t>
            </a:r>
            <a:endParaRPr kumimoji="0" lang="en-US" b="1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3205586" y="2141221"/>
            <a:ext cx="2747539" cy="3345179"/>
          </a:xfrm>
          <a:prstGeom prst="rect">
            <a:avLst/>
          </a:prstGeom>
          <a:solidFill>
            <a:srgbClr val="1295D8">
              <a:lumMod val="20000"/>
              <a:lumOff val="80000"/>
              <a:alpha val="70000"/>
            </a:srgbClr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171450" indent="-171450">
              <a:spcBef>
                <a:spcPts val="3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bg2"/>
                </a:solidFill>
              </a:rPr>
              <a:t>Standardized delivery of HR-centric transactions </a:t>
            </a:r>
          </a:p>
          <a:p>
            <a:pPr marL="171450" indent="-171450">
              <a:spcBef>
                <a:spcPts val="3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schemeClr val="bg2"/>
                </a:solidFill>
              </a:rPr>
              <a:t>Consistent  tools across UC</a:t>
            </a:r>
            <a:endParaRPr lang="en-US" sz="1400" dirty="0">
              <a:solidFill>
                <a:schemeClr val="bg2"/>
              </a:solidFill>
            </a:endParaRPr>
          </a:p>
          <a:p>
            <a:pPr marL="171450" indent="-171450">
              <a:spcBef>
                <a:spcPts val="3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bg2"/>
                </a:solidFill>
              </a:rPr>
              <a:t>UCPath Center </a:t>
            </a:r>
            <a:r>
              <a:rPr lang="en-US" sz="1400" dirty="0" smtClean="0">
                <a:solidFill>
                  <a:schemeClr val="bg2"/>
                </a:solidFill>
              </a:rPr>
              <a:t>support for all UC employees</a:t>
            </a:r>
            <a:endParaRPr lang="en-US" sz="1400" dirty="0">
              <a:solidFill>
                <a:schemeClr val="bg2"/>
              </a:solidFill>
            </a:endParaRPr>
          </a:p>
          <a:p>
            <a:pPr marL="171450" indent="-171450">
              <a:spcBef>
                <a:spcPts val="3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schemeClr val="bg2"/>
                </a:solidFill>
              </a:rPr>
              <a:t>Performance </a:t>
            </a:r>
            <a:r>
              <a:rPr lang="en-US" sz="1400" dirty="0">
                <a:solidFill>
                  <a:schemeClr val="bg2"/>
                </a:solidFill>
              </a:rPr>
              <a:t>and recruitment management tools</a:t>
            </a:r>
          </a:p>
          <a:p>
            <a:pPr marL="171450" indent="-171450">
              <a:spcBef>
                <a:spcPts val="3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bg2"/>
                </a:solidFill>
              </a:rPr>
              <a:t>Centralized payroll and other transactional </a:t>
            </a:r>
            <a:r>
              <a:rPr lang="en-US" sz="1400" dirty="0" smtClean="0">
                <a:solidFill>
                  <a:schemeClr val="bg2"/>
                </a:solidFill>
              </a:rPr>
              <a:t>processing</a:t>
            </a:r>
            <a:endParaRPr lang="en-US" sz="1400" dirty="0">
              <a:solidFill>
                <a:schemeClr val="bg2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3190876" y="1244814"/>
            <a:ext cx="2779776" cy="898312"/>
          </a:xfrm>
          <a:prstGeom prst="rect">
            <a:avLst/>
          </a:prstGeom>
          <a:gradFill flip="none" rotWithShape="1">
            <a:gsLst>
              <a:gs pos="0">
                <a:srgbClr val="005581"/>
              </a:gs>
              <a:gs pos="100000">
                <a:schemeClr val="accent1">
                  <a:lumMod val="75000"/>
                </a:schemeClr>
              </a:gs>
            </a:gsLst>
            <a:lin ang="5400000" scaled="1"/>
            <a:tileRect/>
          </a:gradFill>
          <a:ln w="9525" cap="flat" cmpd="sng" algn="ctr">
            <a:noFill/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Productivity</a:t>
            </a:r>
            <a:endParaRPr kumimoji="0" lang="en-US" sz="1600" b="1" i="1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138006" y="2137411"/>
            <a:ext cx="2776643" cy="3348989"/>
          </a:xfrm>
          <a:prstGeom prst="rect">
            <a:avLst/>
          </a:prstGeom>
          <a:solidFill>
            <a:schemeClr val="bg2">
              <a:lumMod val="20000"/>
              <a:lumOff val="80000"/>
              <a:alpha val="38000"/>
            </a:schemeClr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171450" indent="-171450" defTabSz="914400">
              <a:spcBef>
                <a:spcPts val="3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sz="1400" dirty="0" smtClean="0">
                <a:solidFill>
                  <a:schemeClr val="bg2"/>
                </a:solidFill>
              </a:rPr>
              <a:t>Single </a:t>
            </a:r>
            <a:r>
              <a:rPr lang="en-US" sz="1400" dirty="0">
                <a:solidFill>
                  <a:schemeClr val="bg2"/>
                </a:solidFill>
              </a:rPr>
              <a:t>system of record for reporting</a:t>
            </a:r>
          </a:p>
          <a:p>
            <a:pPr marL="171450" lvl="0" indent="-171450" defTabSz="914400">
              <a:spcBef>
                <a:spcPts val="3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sz="1400" dirty="0" smtClean="0">
                <a:solidFill>
                  <a:schemeClr val="bg2"/>
                </a:solidFill>
              </a:rPr>
              <a:t>Improved </a:t>
            </a:r>
            <a:r>
              <a:rPr lang="en-US" sz="1400" dirty="0">
                <a:solidFill>
                  <a:schemeClr val="bg2"/>
                </a:solidFill>
              </a:rPr>
              <a:t>visibility of employee data</a:t>
            </a:r>
          </a:p>
          <a:p>
            <a:pPr marL="171450" lvl="0" indent="-171450" defTabSz="914400">
              <a:spcBef>
                <a:spcPts val="3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sz="1400" dirty="0" smtClean="0">
                <a:solidFill>
                  <a:schemeClr val="bg2"/>
                </a:solidFill>
              </a:rPr>
              <a:t>Streamlined </a:t>
            </a:r>
            <a:r>
              <a:rPr lang="en-US" sz="1400" dirty="0">
                <a:solidFill>
                  <a:schemeClr val="bg2"/>
                </a:solidFill>
              </a:rPr>
              <a:t>inter-location </a:t>
            </a:r>
            <a:r>
              <a:rPr lang="en-US" sz="1400" dirty="0" smtClean="0">
                <a:solidFill>
                  <a:schemeClr val="bg2"/>
                </a:solidFill>
              </a:rPr>
              <a:t>transfers</a:t>
            </a:r>
          </a:p>
          <a:p>
            <a:pPr marL="171450" lvl="0" indent="-171450" defTabSz="914400">
              <a:spcBef>
                <a:spcPts val="3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sz="1400" dirty="0" smtClean="0">
                <a:solidFill>
                  <a:schemeClr val="bg2"/>
                </a:solidFill>
              </a:rPr>
              <a:t>Absence </a:t>
            </a:r>
            <a:r>
              <a:rPr lang="en-US" sz="1400" dirty="0">
                <a:solidFill>
                  <a:schemeClr val="bg2"/>
                </a:solidFill>
              </a:rPr>
              <a:t>management</a:t>
            </a:r>
          </a:p>
          <a:p>
            <a:pPr marL="171450" lvl="0" indent="-171450" defTabSz="914400">
              <a:spcBef>
                <a:spcPts val="3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sz="1400" dirty="0">
                <a:solidFill>
                  <a:schemeClr val="bg2"/>
                </a:solidFill>
              </a:rPr>
              <a:t>Automatic leave </a:t>
            </a:r>
            <a:r>
              <a:rPr lang="en-US" sz="1400" dirty="0" smtClean="0">
                <a:solidFill>
                  <a:schemeClr val="bg2"/>
                </a:solidFill>
              </a:rPr>
              <a:t>tracking</a:t>
            </a:r>
            <a:endParaRPr lang="en-US" sz="1400" dirty="0">
              <a:solidFill>
                <a:schemeClr val="bg2"/>
              </a:solidFill>
            </a:endParaRPr>
          </a:p>
          <a:p>
            <a:pPr marL="171450" lvl="0" indent="-171450" defTabSz="914400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endParaRPr lang="en-US" sz="1400" dirty="0">
              <a:solidFill>
                <a:schemeClr val="bg2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138007" y="1213392"/>
            <a:ext cx="2776643" cy="921960"/>
          </a:xfrm>
          <a:prstGeom prst="rect">
            <a:avLst/>
          </a:prstGeom>
          <a:gradFill flip="none" rotWithShape="1">
            <a:gsLst>
              <a:gs pos="0">
                <a:srgbClr val="1295D8">
                  <a:tint val="100000"/>
                  <a:shade val="100000"/>
                  <a:satMod val="130000"/>
                </a:srgbClr>
              </a:gs>
              <a:gs pos="100000">
                <a:srgbClr val="005581">
                  <a:lumMod val="40000"/>
                  <a:lumOff val="60000"/>
                </a:srgbClr>
              </a:gs>
            </a:gsLst>
            <a:lin ang="5400000" scaled="1"/>
            <a:tileRect/>
          </a:gradFill>
          <a:ln w="9525" cap="flat" cmpd="sng" algn="ctr">
            <a:noFill/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Convenience</a:t>
            </a:r>
            <a:endParaRPr kumimoji="0" lang="en-US" sz="1600" b="1" i="1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6CD61D-383B-8C4C-A586-A9FA29BEA8BE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5062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5581"/>
                </a:solidFill>
              </a:rPr>
              <a:t>UCPath Progress				  </a:t>
            </a:r>
            <a:endParaRPr lang="en-US" sz="1600" dirty="0">
              <a:solidFill>
                <a:srgbClr val="005581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D3C37-BFEB-BA4B-B781-4564C6A0B2B2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284259" y="3969214"/>
            <a:ext cx="6362323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US" sz="2000" b="1" dirty="0" smtClean="0">
                <a:solidFill>
                  <a:schemeClr val="bg2"/>
                </a:solidFill>
              </a:rPr>
              <a:t>Deployed: </a:t>
            </a:r>
          </a:p>
          <a:p>
            <a:pPr marL="171450" indent="-171450">
              <a:spcAft>
                <a:spcPts val="600"/>
              </a:spcAft>
              <a:buFont typeface="Wingdings" charset="2"/>
              <a:buChar char="§"/>
            </a:pPr>
            <a:r>
              <a:rPr lang="en-US" sz="1400" dirty="0" smtClean="0">
                <a:solidFill>
                  <a:schemeClr val="bg2"/>
                </a:solidFill>
              </a:rPr>
              <a:t>UCOP in production on November 2015</a:t>
            </a:r>
          </a:p>
          <a:p>
            <a:pPr marL="171450" indent="-171450">
              <a:spcAft>
                <a:spcPts val="600"/>
              </a:spcAft>
              <a:buFont typeface="Wingdings" charset="2"/>
              <a:buChar char="§"/>
            </a:pPr>
            <a:r>
              <a:rPr lang="en-US" sz="1400" dirty="0" smtClean="0">
                <a:solidFill>
                  <a:schemeClr val="bg2"/>
                </a:solidFill>
              </a:rPr>
              <a:t>ASUCLA, UCM and UCR in production January 2018</a:t>
            </a:r>
          </a:p>
          <a:p>
            <a:pPr marL="171450" indent="-171450">
              <a:spcAft>
                <a:spcPts val="600"/>
              </a:spcAft>
              <a:buFont typeface="Wingdings" charset="2"/>
              <a:buChar char="§"/>
            </a:pPr>
            <a:r>
              <a:rPr lang="en-US" sz="1400" dirty="0" smtClean="0">
                <a:solidFill>
                  <a:schemeClr val="bg2"/>
                </a:solidFill>
              </a:rPr>
              <a:t>UCLA and UCSB in production September 2018</a:t>
            </a:r>
          </a:p>
          <a:p>
            <a:pPr marL="171450" indent="-171450">
              <a:spcAft>
                <a:spcPts val="600"/>
              </a:spcAft>
              <a:buFont typeface="Wingdings" charset="2"/>
              <a:buChar char="§"/>
            </a:pPr>
            <a:r>
              <a:rPr lang="en-US" sz="1400" dirty="0" smtClean="0">
                <a:solidFill>
                  <a:schemeClr val="bg2"/>
                </a:solidFill>
              </a:rPr>
              <a:t>UCB in production March 2019</a:t>
            </a:r>
          </a:p>
          <a:p>
            <a:pPr marL="171450" indent="-171450">
              <a:spcAft>
                <a:spcPts val="600"/>
              </a:spcAft>
              <a:buFont typeface="Wingdings" charset="2"/>
              <a:buChar char="§"/>
            </a:pPr>
            <a:r>
              <a:rPr lang="en-US" sz="1400" dirty="0" smtClean="0">
                <a:solidFill>
                  <a:schemeClr val="bg2"/>
                </a:solidFill>
              </a:rPr>
              <a:t>ANR and UCD scheduled for October 2019</a:t>
            </a:r>
          </a:p>
        </p:txBody>
      </p:sp>
      <p:sp>
        <p:nvSpPr>
          <p:cNvPr id="8" name="Rectangle 7"/>
          <p:cNvSpPr/>
          <p:nvPr/>
        </p:nvSpPr>
        <p:spPr>
          <a:xfrm>
            <a:off x="2284260" y="973738"/>
            <a:ext cx="6217920" cy="14157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US" sz="2000" b="1" dirty="0" smtClean="0">
                <a:solidFill>
                  <a:schemeClr val="bg2"/>
                </a:solidFill>
              </a:rPr>
              <a:t>Completed:</a:t>
            </a:r>
          </a:p>
          <a:p>
            <a:pPr marL="285750" indent="-285750">
              <a:spcAft>
                <a:spcPts val="600"/>
              </a:spcAft>
              <a:buFont typeface="Wingdings" charset="2"/>
              <a:buChar char="§"/>
            </a:pPr>
            <a:r>
              <a:rPr lang="en-US" sz="1400" dirty="0" smtClean="0">
                <a:solidFill>
                  <a:schemeClr val="bg2"/>
                </a:solidFill>
              </a:rPr>
              <a:t>Collaborated with UC </a:t>
            </a:r>
            <a:r>
              <a:rPr lang="en-US" sz="1400" dirty="0">
                <a:solidFill>
                  <a:schemeClr val="bg2"/>
                </a:solidFill>
              </a:rPr>
              <a:t>experts from </a:t>
            </a:r>
            <a:r>
              <a:rPr lang="en-US" sz="1400" dirty="0" smtClean="0">
                <a:solidFill>
                  <a:schemeClr val="bg2"/>
                </a:solidFill>
              </a:rPr>
              <a:t>all campuses and health systems to develop UCPath business processes</a:t>
            </a:r>
          </a:p>
          <a:p>
            <a:pPr marL="285750" indent="-285750">
              <a:spcAft>
                <a:spcPts val="600"/>
              </a:spcAft>
              <a:buFont typeface="Wingdings" charset="2"/>
              <a:buChar char="§"/>
            </a:pPr>
            <a:r>
              <a:rPr lang="en-US" sz="1400" dirty="0" smtClean="0">
                <a:solidFill>
                  <a:schemeClr val="bg2"/>
                </a:solidFill>
              </a:rPr>
              <a:t>Standardized </a:t>
            </a:r>
            <a:r>
              <a:rPr lang="en-US" sz="1400" dirty="0">
                <a:solidFill>
                  <a:schemeClr val="bg2"/>
                </a:solidFill>
              </a:rPr>
              <a:t>over 100 </a:t>
            </a:r>
            <a:r>
              <a:rPr lang="en-US" sz="1400" dirty="0" smtClean="0">
                <a:solidFill>
                  <a:schemeClr val="bg2"/>
                </a:solidFill>
              </a:rPr>
              <a:t>HR, payroll, benefits </a:t>
            </a:r>
            <a:r>
              <a:rPr lang="en-US" sz="1400" dirty="0">
                <a:solidFill>
                  <a:schemeClr val="bg2"/>
                </a:solidFill>
              </a:rPr>
              <a:t>and other business processes </a:t>
            </a:r>
            <a:r>
              <a:rPr lang="en-US" sz="1400" dirty="0" smtClean="0">
                <a:solidFill>
                  <a:schemeClr val="bg2"/>
                </a:solidFill>
              </a:rPr>
              <a:t>for all UC locations</a:t>
            </a:r>
          </a:p>
        </p:txBody>
      </p:sp>
      <p:sp>
        <p:nvSpPr>
          <p:cNvPr id="9" name="Rectangle 8"/>
          <p:cNvSpPr/>
          <p:nvPr/>
        </p:nvSpPr>
        <p:spPr>
          <a:xfrm>
            <a:off x="2284259" y="2651698"/>
            <a:ext cx="627236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US" sz="2000" b="1" dirty="0" smtClean="0">
                <a:solidFill>
                  <a:schemeClr val="bg2"/>
                </a:solidFill>
              </a:rPr>
              <a:t>Launched: </a:t>
            </a:r>
            <a:endParaRPr lang="en-US" sz="2000" b="1" dirty="0">
              <a:solidFill>
                <a:schemeClr val="bg2"/>
              </a:solidFill>
            </a:endParaRPr>
          </a:p>
          <a:p>
            <a:pPr marL="285750" indent="-285750">
              <a:spcAft>
                <a:spcPts val="600"/>
              </a:spcAft>
              <a:buFont typeface="Wingdings" charset="2"/>
              <a:buChar char="§"/>
            </a:pPr>
            <a:r>
              <a:rPr lang="en-US" sz="1400" dirty="0" smtClean="0">
                <a:solidFill>
                  <a:schemeClr val="bg2"/>
                </a:solidFill>
              </a:rPr>
              <a:t>Shared services at the UCPath Center in </a:t>
            </a:r>
            <a:r>
              <a:rPr lang="en-US" sz="1400" dirty="0">
                <a:solidFill>
                  <a:schemeClr val="bg2"/>
                </a:solidFill>
              </a:rPr>
              <a:t>Riverside, </a:t>
            </a:r>
            <a:r>
              <a:rPr lang="en-US" sz="1400" dirty="0" smtClean="0">
                <a:solidFill>
                  <a:schemeClr val="bg2"/>
                </a:solidFill>
              </a:rPr>
              <a:t>CA</a:t>
            </a:r>
          </a:p>
          <a:p>
            <a:pPr marL="285750" indent="-285750">
              <a:spcAft>
                <a:spcPts val="600"/>
              </a:spcAft>
              <a:buFont typeface="Wingdings" charset="2"/>
              <a:buChar char="§"/>
            </a:pPr>
            <a:r>
              <a:rPr lang="en-US" sz="1400" dirty="0" smtClean="0">
                <a:solidFill>
                  <a:schemeClr val="bg2"/>
                </a:solidFill>
              </a:rPr>
              <a:t>UCPath Center now supporting payroll, HR and benefits transactions for more than 100,000 UC employees</a:t>
            </a:r>
            <a:endParaRPr lang="en-US" sz="1400" dirty="0">
              <a:solidFill>
                <a:schemeClr val="bg2"/>
              </a:solidFill>
            </a:endParaRPr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>
          <a:xfrm>
            <a:off x="669470" y="1090127"/>
            <a:ext cx="1303563" cy="1182993"/>
            <a:chOff x="1399331" y="1781174"/>
            <a:chExt cx="1303563" cy="1182993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0" name="Oval 9"/>
            <p:cNvSpPr>
              <a:spLocks/>
            </p:cNvSpPr>
            <p:nvPr/>
          </p:nvSpPr>
          <p:spPr>
            <a:xfrm>
              <a:off x="1460562" y="1781174"/>
              <a:ext cx="1181100" cy="1182993"/>
            </a:xfrm>
            <a:prstGeom prst="ellipse">
              <a:avLst/>
            </a:prstGeom>
            <a:solidFill>
              <a:schemeClr val="accent5">
                <a:lumMod val="75000"/>
              </a:schemeClr>
            </a:solidFill>
            <a:ln w="19050">
              <a:solidFill>
                <a:schemeClr val="accent5">
                  <a:lumMod val="75000"/>
                </a:schemeClr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 b="1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1399331" y="2157226"/>
              <a:ext cx="1303563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100" b="1" dirty="0" smtClean="0"/>
                <a:t>STANDARDIZED</a:t>
              </a:r>
              <a:br>
                <a:rPr lang="en-US" sz="1100" b="1" dirty="0" smtClean="0"/>
              </a:br>
              <a:r>
                <a:rPr lang="en-US" sz="1100" b="1" dirty="0" smtClean="0"/>
                <a:t>PROCESSES</a:t>
              </a:r>
              <a:endParaRPr lang="en-US" sz="1100" b="1" dirty="0"/>
            </a:p>
          </p:txBody>
        </p:sp>
      </p:grp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725937" y="2752622"/>
            <a:ext cx="1181100" cy="1182993"/>
            <a:chOff x="557211" y="3467099"/>
            <a:chExt cx="1181100" cy="1182993"/>
          </a:xfrm>
          <a:solidFill>
            <a:schemeClr val="accent2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2" name="Oval 11"/>
            <p:cNvSpPr>
              <a:spLocks/>
            </p:cNvSpPr>
            <p:nvPr/>
          </p:nvSpPr>
          <p:spPr>
            <a:xfrm>
              <a:off x="557211" y="3467099"/>
              <a:ext cx="1181100" cy="1182993"/>
            </a:xfrm>
            <a:prstGeom prst="ellipse">
              <a:avLst/>
            </a:prstGeom>
            <a:solidFill>
              <a:schemeClr val="accent2"/>
            </a:solidFill>
            <a:ln w="19050">
              <a:solidFill>
                <a:schemeClr val="accent2"/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697160" y="3843151"/>
              <a:ext cx="901208" cy="430887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100" b="1" dirty="0" smtClean="0"/>
                <a:t>SHARED </a:t>
              </a:r>
              <a:br>
                <a:rPr lang="en-US" sz="1100" b="1" dirty="0" smtClean="0"/>
              </a:br>
              <a:r>
                <a:rPr lang="en-US" sz="1100" b="1" dirty="0" smtClean="0"/>
                <a:t>SERVICES</a:t>
              </a:r>
              <a:endParaRPr lang="en-US" sz="1100" b="1" dirty="0"/>
            </a:p>
          </p:txBody>
        </p:sp>
      </p:grpSp>
      <p:grpSp>
        <p:nvGrpSpPr>
          <p:cNvPr id="16" name="Group 15"/>
          <p:cNvGrpSpPr>
            <a:grpSpLocks noChangeAspect="1"/>
          </p:cNvGrpSpPr>
          <p:nvPr/>
        </p:nvGrpSpPr>
        <p:grpSpPr>
          <a:xfrm>
            <a:off x="730701" y="4355881"/>
            <a:ext cx="1181734" cy="1182993"/>
            <a:chOff x="2361885" y="3467099"/>
            <a:chExt cx="1181734" cy="1182993"/>
          </a:xfrm>
          <a:solidFill>
            <a:schemeClr val="accent3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1" name="Oval 10"/>
            <p:cNvSpPr>
              <a:spLocks/>
            </p:cNvSpPr>
            <p:nvPr/>
          </p:nvSpPr>
          <p:spPr>
            <a:xfrm>
              <a:off x="2362200" y="3467099"/>
              <a:ext cx="1181100" cy="1182993"/>
            </a:xfrm>
            <a:prstGeom prst="ellipse">
              <a:avLst/>
            </a:prstGeom>
            <a:grpFill/>
            <a:ln w="19050">
              <a:solidFill>
                <a:schemeClr val="accent3"/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2361885" y="3843151"/>
              <a:ext cx="1181734" cy="430887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100" b="1" dirty="0" smtClean="0"/>
                <a:t>NEW</a:t>
              </a:r>
              <a:br>
                <a:rPr lang="en-US" sz="1100" b="1" dirty="0" smtClean="0"/>
              </a:br>
              <a:r>
                <a:rPr lang="en-US" sz="1100" b="1" dirty="0" smtClean="0"/>
                <a:t>TECHNOLOGY</a:t>
              </a:r>
              <a:endParaRPr lang="en-US" sz="1100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201466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Rectangle 55"/>
          <p:cNvSpPr/>
          <p:nvPr/>
        </p:nvSpPr>
        <p:spPr>
          <a:xfrm>
            <a:off x="1201490" y="658824"/>
            <a:ext cx="6759245" cy="4450628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UCPath Deployment Sequence</a:t>
            </a:r>
            <a:endParaRPr lang="en-US" dirty="0"/>
          </a:p>
        </p:txBody>
      </p:sp>
      <p:sp>
        <p:nvSpPr>
          <p:cNvPr id="46" name="TextBox 45"/>
          <p:cNvSpPr txBox="1"/>
          <p:nvPr/>
        </p:nvSpPr>
        <p:spPr>
          <a:xfrm>
            <a:off x="1390331" y="760110"/>
            <a:ext cx="65069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2400" b="1" dirty="0" smtClean="0">
                <a:solidFill>
                  <a:schemeClr val="accent3"/>
                </a:solidFill>
              </a:rPr>
              <a:t>All UC employees will transition to UCPath </a:t>
            </a:r>
            <a:endParaRPr lang="en-US" sz="2400" b="1" dirty="0">
              <a:solidFill>
                <a:schemeClr val="accent3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982" y="1221775"/>
            <a:ext cx="8718036" cy="45845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2468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D27D3C37-BFEB-BA4B-B781-4564C6A0B2B2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6" name="Text Placeholder 6"/>
          <p:cNvSpPr>
            <a:spLocks noGrp="1"/>
          </p:cNvSpPr>
          <p:nvPr>
            <p:ph type="body" sz="quarter" idx="4294967295"/>
          </p:nvPr>
        </p:nvSpPr>
        <p:spPr>
          <a:xfrm>
            <a:off x="3470787" y="726024"/>
            <a:ext cx="5503011" cy="5301150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0" indent="0">
              <a:lnSpc>
                <a:spcPct val="150000"/>
              </a:lnSpc>
              <a:spcAft>
                <a:spcPts val="600"/>
              </a:spcAft>
              <a:buNone/>
            </a:pPr>
            <a:r>
              <a:rPr lang="en-US" b="1" dirty="0" smtClean="0">
                <a:solidFill>
                  <a:schemeClr val="accent1"/>
                </a:solidFill>
              </a:rPr>
              <a:t>Pain Points</a:t>
            </a:r>
          </a:p>
          <a:p>
            <a:pPr>
              <a:lnSpc>
                <a:spcPct val="150000"/>
              </a:lnSpc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chemeClr val="bg2"/>
                </a:solidFill>
              </a:rPr>
              <a:t>MCOP worksheets</a:t>
            </a:r>
          </a:p>
          <a:p>
            <a:pPr>
              <a:lnSpc>
                <a:spcPct val="150000"/>
              </a:lnSpc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chemeClr val="bg2"/>
                </a:solidFill>
              </a:rPr>
              <a:t>Can’t view transactions in progress</a:t>
            </a:r>
          </a:p>
          <a:p>
            <a:pPr>
              <a:lnSpc>
                <a:spcPct val="150000"/>
              </a:lnSpc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chemeClr val="bg2"/>
                </a:solidFill>
              </a:rPr>
              <a:t>Reporting has made some things clunky</a:t>
            </a:r>
          </a:p>
          <a:p>
            <a:pPr>
              <a:lnSpc>
                <a:spcPct val="150000"/>
              </a:lnSpc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chemeClr val="bg2"/>
                </a:solidFill>
              </a:rPr>
              <a:t>No integration with timesheets</a:t>
            </a:r>
          </a:p>
          <a:p>
            <a:pPr marL="0" indent="0">
              <a:lnSpc>
                <a:spcPct val="150000"/>
              </a:lnSpc>
              <a:buNone/>
            </a:pPr>
            <a:endParaRPr lang="en-US" b="1" dirty="0" smtClean="0">
              <a:solidFill>
                <a:schemeClr val="accent1"/>
              </a:solidFill>
            </a:endParaRPr>
          </a:p>
          <a:p>
            <a:pPr marL="0" indent="0">
              <a:lnSpc>
                <a:spcPct val="150000"/>
              </a:lnSpc>
              <a:spcAft>
                <a:spcPts val="600"/>
              </a:spcAft>
              <a:buNone/>
            </a:pPr>
            <a:r>
              <a:rPr lang="en-US" b="1" dirty="0" smtClean="0">
                <a:solidFill>
                  <a:schemeClr val="accent1"/>
                </a:solidFill>
              </a:rPr>
              <a:t>High </a:t>
            </a:r>
            <a:r>
              <a:rPr lang="en-US" b="1" dirty="0">
                <a:solidFill>
                  <a:schemeClr val="accent1"/>
                </a:solidFill>
              </a:rPr>
              <a:t>Points</a:t>
            </a:r>
          </a:p>
          <a:p>
            <a:pPr>
              <a:lnSpc>
                <a:spcPct val="150000"/>
              </a:lnSpc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chemeClr val="bg2"/>
                </a:solidFill>
              </a:rPr>
              <a:t>Payroll transfers are easier</a:t>
            </a:r>
          </a:p>
          <a:p>
            <a:pPr>
              <a:lnSpc>
                <a:spcPct val="150000"/>
              </a:lnSpc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chemeClr val="bg2"/>
                </a:solidFill>
              </a:rPr>
              <a:t>Direct </a:t>
            </a:r>
            <a:r>
              <a:rPr lang="en-US" dirty="0" err="1" smtClean="0">
                <a:solidFill>
                  <a:schemeClr val="bg2"/>
                </a:solidFill>
              </a:rPr>
              <a:t>retros</a:t>
            </a:r>
            <a:r>
              <a:rPr lang="en-US" dirty="0" smtClean="0">
                <a:solidFill>
                  <a:schemeClr val="bg2"/>
                </a:solidFill>
              </a:rPr>
              <a:t> instead of UCPAYs</a:t>
            </a:r>
          </a:p>
          <a:p>
            <a:pPr>
              <a:lnSpc>
                <a:spcPct val="150000"/>
              </a:lnSpc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chemeClr val="bg2"/>
                </a:solidFill>
              </a:rPr>
              <a:t>Employee portal </a:t>
            </a:r>
          </a:p>
          <a:p>
            <a:pPr>
              <a:lnSpc>
                <a:spcPct val="150000"/>
              </a:lnSpc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en-US" dirty="0"/>
          </a:p>
        </p:txBody>
      </p:sp>
      <p:sp>
        <p:nvSpPr>
          <p:cNvPr id="7" name="Title 4"/>
          <p:cNvSpPr txBox="1">
            <a:spLocks/>
          </p:cNvSpPr>
          <p:nvPr/>
        </p:nvSpPr>
        <p:spPr>
          <a:xfrm>
            <a:off x="0" y="63501"/>
            <a:ext cx="9144000" cy="517104"/>
          </a:xfrm>
          <a:prstGeom prst="rect">
            <a:avLst/>
          </a:prstGeom>
        </p:spPr>
        <p:txBody>
          <a:bodyPr vert="horz"/>
          <a:lstStyle>
            <a:lvl1pPr algn="l" defTabSz="457200" rtl="0" eaLnBrk="1" latinLnBrk="0" hangingPunct="1">
              <a:spcBef>
                <a:spcPct val="0"/>
              </a:spcBef>
              <a:buNone/>
              <a:defRPr sz="2800" b="1" i="0" kern="1200">
                <a:solidFill>
                  <a:schemeClr val="bg2"/>
                </a:solidFill>
                <a:latin typeface="Arial"/>
                <a:ea typeface="+mj-ea"/>
                <a:cs typeface="Kievit Offc Pro Medium"/>
              </a:defRPr>
            </a:lvl1pPr>
          </a:lstStyle>
          <a:p>
            <a:r>
              <a:rPr lang="en-US" dirty="0"/>
              <a:t>What We Heard: </a:t>
            </a:r>
            <a:r>
              <a:rPr lang="en-US" dirty="0" smtClean="0">
                <a:solidFill>
                  <a:schemeClr val="accent3"/>
                </a:solidFill>
              </a:rPr>
              <a:t>UCPath Functionality</a:t>
            </a:r>
            <a:endParaRPr lang="en-US" dirty="0">
              <a:solidFill>
                <a:schemeClr val="accent3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18" y="1676355"/>
            <a:ext cx="2753979" cy="27383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5394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D27D3C37-BFEB-BA4B-B781-4564C6A0B2B2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6" name="Text Placeholder 6"/>
          <p:cNvSpPr>
            <a:spLocks noGrp="1"/>
          </p:cNvSpPr>
          <p:nvPr>
            <p:ph type="body" sz="quarter" idx="4294967295"/>
          </p:nvPr>
        </p:nvSpPr>
        <p:spPr>
          <a:xfrm>
            <a:off x="3451123" y="726024"/>
            <a:ext cx="5522675" cy="5301150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0" indent="0">
              <a:lnSpc>
                <a:spcPct val="150000"/>
              </a:lnSpc>
              <a:spcAft>
                <a:spcPts val="600"/>
              </a:spcAft>
              <a:buNone/>
            </a:pPr>
            <a:r>
              <a:rPr lang="en-US" b="1" dirty="0" smtClean="0">
                <a:solidFill>
                  <a:schemeClr val="accent1"/>
                </a:solidFill>
              </a:rPr>
              <a:t>Pain Points</a:t>
            </a:r>
          </a:p>
          <a:p>
            <a:pPr>
              <a:lnSpc>
                <a:spcPct val="150000"/>
              </a:lnSpc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chemeClr val="bg2"/>
                </a:solidFill>
              </a:rPr>
              <a:t>Processing timeliness</a:t>
            </a:r>
          </a:p>
          <a:p>
            <a:pPr>
              <a:lnSpc>
                <a:spcPct val="150000"/>
              </a:lnSpc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chemeClr val="bg2"/>
                </a:solidFill>
              </a:rPr>
              <a:t>UCPath Center responsiveness to questions</a:t>
            </a:r>
          </a:p>
          <a:p>
            <a:pPr>
              <a:lnSpc>
                <a:spcPct val="150000"/>
              </a:lnSpc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chemeClr val="bg2"/>
                </a:solidFill>
              </a:rPr>
              <a:t>Overpayment processing</a:t>
            </a:r>
          </a:p>
          <a:p>
            <a:pPr>
              <a:lnSpc>
                <a:spcPct val="150000"/>
              </a:lnSpc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chemeClr val="bg2"/>
                </a:solidFill>
              </a:rPr>
              <a:t>Reconciliation to correct FAU</a:t>
            </a:r>
          </a:p>
          <a:p>
            <a:pPr>
              <a:lnSpc>
                <a:spcPct val="150000"/>
              </a:lnSpc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chemeClr val="bg2"/>
                </a:solidFill>
              </a:rPr>
              <a:t>Fixing incorrect entries</a:t>
            </a:r>
          </a:p>
          <a:p>
            <a:pPr marL="0" indent="0">
              <a:lnSpc>
                <a:spcPct val="150000"/>
              </a:lnSpc>
              <a:buNone/>
            </a:pPr>
            <a:endParaRPr lang="en-US" b="1" dirty="0" smtClean="0">
              <a:solidFill>
                <a:schemeClr val="accent1"/>
              </a:solidFill>
            </a:endParaRPr>
          </a:p>
          <a:p>
            <a:pPr marL="0" indent="0">
              <a:lnSpc>
                <a:spcPct val="150000"/>
              </a:lnSpc>
              <a:spcAft>
                <a:spcPts val="600"/>
              </a:spcAft>
              <a:buNone/>
            </a:pPr>
            <a:r>
              <a:rPr lang="en-US" b="1" dirty="0" smtClean="0">
                <a:solidFill>
                  <a:schemeClr val="accent1"/>
                </a:solidFill>
              </a:rPr>
              <a:t>High </a:t>
            </a:r>
            <a:r>
              <a:rPr lang="en-US" b="1" dirty="0">
                <a:solidFill>
                  <a:schemeClr val="accent1"/>
                </a:solidFill>
              </a:rPr>
              <a:t>Points</a:t>
            </a:r>
          </a:p>
          <a:p>
            <a:pPr>
              <a:lnSpc>
                <a:spcPct val="150000"/>
              </a:lnSpc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chemeClr val="bg2"/>
                </a:solidFill>
              </a:rPr>
              <a:t>Payroll transfers are easier</a:t>
            </a:r>
          </a:p>
          <a:p>
            <a:pPr>
              <a:lnSpc>
                <a:spcPct val="150000"/>
              </a:lnSpc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chemeClr val="bg2"/>
                </a:solidFill>
              </a:rPr>
              <a:t>Direct </a:t>
            </a:r>
            <a:r>
              <a:rPr lang="en-US" dirty="0" err="1" smtClean="0">
                <a:solidFill>
                  <a:schemeClr val="bg2"/>
                </a:solidFill>
              </a:rPr>
              <a:t>retros</a:t>
            </a:r>
            <a:r>
              <a:rPr lang="en-US" dirty="0" smtClean="0">
                <a:solidFill>
                  <a:schemeClr val="bg2"/>
                </a:solidFill>
              </a:rPr>
              <a:t> instead of UCPAYs</a:t>
            </a:r>
          </a:p>
          <a:p>
            <a:pPr>
              <a:lnSpc>
                <a:spcPct val="150000"/>
              </a:lnSpc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en-US" dirty="0"/>
          </a:p>
        </p:txBody>
      </p:sp>
      <p:sp>
        <p:nvSpPr>
          <p:cNvPr id="7" name="Title 4"/>
          <p:cNvSpPr txBox="1">
            <a:spLocks/>
          </p:cNvSpPr>
          <p:nvPr/>
        </p:nvSpPr>
        <p:spPr>
          <a:xfrm>
            <a:off x="0" y="63501"/>
            <a:ext cx="9144000" cy="517104"/>
          </a:xfrm>
          <a:prstGeom prst="rect">
            <a:avLst/>
          </a:prstGeom>
        </p:spPr>
        <p:txBody>
          <a:bodyPr vert="horz"/>
          <a:lstStyle>
            <a:lvl1pPr algn="l" defTabSz="457200" rtl="0" eaLnBrk="1" latinLnBrk="0" hangingPunct="1">
              <a:spcBef>
                <a:spcPct val="0"/>
              </a:spcBef>
              <a:buNone/>
              <a:defRPr sz="2800" b="1" i="0" kern="1200">
                <a:solidFill>
                  <a:schemeClr val="bg2"/>
                </a:solidFill>
                <a:latin typeface="Arial"/>
                <a:ea typeface="+mj-ea"/>
                <a:cs typeface="Kievit Offc Pro Medium"/>
              </a:defRPr>
            </a:lvl1pPr>
          </a:lstStyle>
          <a:p>
            <a:r>
              <a:rPr lang="en-US" dirty="0" smtClean="0"/>
              <a:t>What We Heard: </a:t>
            </a:r>
            <a:r>
              <a:rPr lang="en-US" dirty="0" smtClean="0">
                <a:solidFill>
                  <a:schemeClr val="accent3"/>
                </a:solidFill>
              </a:rPr>
              <a:t>Processes</a:t>
            </a:r>
            <a:endParaRPr lang="en-US" dirty="0">
              <a:solidFill>
                <a:schemeClr val="accent3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918" y="2011466"/>
            <a:ext cx="2938196" cy="22164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7338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D27D3C37-BFEB-BA4B-B781-4564C6A0B2B2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6" name="Text Placeholder 6"/>
          <p:cNvSpPr>
            <a:spLocks noGrp="1"/>
          </p:cNvSpPr>
          <p:nvPr>
            <p:ph type="body" sz="quarter" idx="4294967295"/>
          </p:nvPr>
        </p:nvSpPr>
        <p:spPr>
          <a:xfrm>
            <a:off x="3746090" y="726024"/>
            <a:ext cx="5227708" cy="5301150"/>
          </a:xfrm>
          <a:prstGeom prst="rect">
            <a:avLst/>
          </a:prstGeom>
        </p:spPr>
        <p:txBody>
          <a:bodyPr/>
          <a:lstStyle/>
          <a:p>
            <a:pPr marL="0" indent="0">
              <a:lnSpc>
                <a:spcPct val="150000"/>
              </a:lnSpc>
              <a:spcAft>
                <a:spcPts val="600"/>
              </a:spcAft>
              <a:buNone/>
            </a:pPr>
            <a:r>
              <a:rPr lang="en-US" b="1" dirty="0" smtClean="0">
                <a:solidFill>
                  <a:schemeClr val="accent1"/>
                </a:solidFill>
              </a:rPr>
              <a:t>Pain Points</a:t>
            </a:r>
          </a:p>
          <a:p>
            <a:pPr>
              <a:lnSpc>
                <a:spcPct val="150000"/>
              </a:lnSpc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chemeClr val="bg2"/>
                </a:solidFill>
              </a:rPr>
              <a:t>The REALLY steep learning curve</a:t>
            </a:r>
          </a:p>
          <a:p>
            <a:pPr>
              <a:lnSpc>
                <a:spcPct val="150000"/>
              </a:lnSpc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chemeClr val="bg2"/>
                </a:solidFill>
              </a:rPr>
              <a:t>Inadequate up-front training</a:t>
            </a:r>
          </a:p>
          <a:p>
            <a:pPr>
              <a:lnSpc>
                <a:spcPct val="150000"/>
              </a:lnSpc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chemeClr val="bg2"/>
                </a:solidFill>
              </a:rPr>
              <a:t>Ongoing </a:t>
            </a:r>
            <a:r>
              <a:rPr lang="en-US" dirty="0" err="1" smtClean="0">
                <a:solidFill>
                  <a:schemeClr val="bg2"/>
                </a:solidFill>
              </a:rPr>
              <a:t>transactor</a:t>
            </a:r>
            <a:r>
              <a:rPr lang="en-US" dirty="0" smtClean="0">
                <a:solidFill>
                  <a:schemeClr val="bg2"/>
                </a:solidFill>
              </a:rPr>
              <a:t> support</a:t>
            </a:r>
          </a:p>
          <a:p>
            <a:pPr marL="0" indent="0">
              <a:lnSpc>
                <a:spcPct val="150000"/>
              </a:lnSpc>
              <a:buNone/>
            </a:pPr>
            <a:endParaRPr lang="en-US" b="1" dirty="0" smtClean="0">
              <a:solidFill>
                <a:schemeClr val="accent1"/>
              </a:solidFill>
            </a:endParaRPr>
          </a:p>
          <a:p>
            <a:pPr marL="0" indent="0">
              <a:lnSpc>
                <a:spcPct val="150000"/>
              </a:lnSpc>
              <a:spcAft>
                <a:spcPts val="600"/>
              </a:spcAft>
              <a:buNone/>
            </a:pPr>
            <a:r>
              <a:rPr lang="en-US" b="1" dirty="0" smtClean="0">
                <a:solidFill>
                  <a:schemeClr val="accent1"/>
                </a:solidFill>
              </a:rPr>
              <a:t>High </a:t>
            </a:r>
            <a:r>
              <a:rPr lang="en-US" b="1" dirty="0">
                <a:solidFill>
                  <a:schemeClr val="accent1"/>
                </a:solidFill>
              </a:rPr>
              <a:t>Points</a:t>
            </a:r>
          </a:p>
          <a:p>
            <a:pPr>
              <a:lnSpc>
                <a:spcPct val="150000"/>
              </a:lnSpc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chemeClr val="bg2"/>
                </a:solidFill>
              </a:rPr>
              <a:t>Job aids</a:t>
            </a:r>
          </a:p>
          <a:p>
            <a:pPr>
              <a:lnSpc>
                <a:spcPct val="150000"/>
              </a:lnSpc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chemeClr val="bg2"/>
                </a:solidFill>
              </a:rPr>
              <a:t>Support labs</a:t>
            </a:r>
          </a:p>
          <a:p>
            <a:pPr>
              <a:lnSpc>
                <a:spcPct val="150000"/>
              </a:lnSpc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chemeClr val="bg2"/>
                </a:solidFill>
              </a:rPr>
              <a:t>Helpful UCPath Center staff</a:t>
            </a:r>
            <a:endParaRPr lang="en-US" dirty="0"/>
          </a:p>
        </p:txBody>
      </p:sp>
      <p:sp>
        <p:nvSpPr>
          <p:cNvPr id="7" name="Title 4"/>
          <p:cNvSpPr txBox="1">
            <a:spLocks/>
          </p:cNvSpPr>
          <p:nvPr/>
        </p:nvSpPr>
        <p:spPr>
          <a:xfrm>
            <a:off x="0" y="63501"/>
            <a:ext cx="9144000" cy="517104"/>
          </a:xfrm>
          <a:prstGeom prst="rect">
            <a:avLst/>
          </a:prstGeom>
        </p:spPr>
        <p:txBody>
          <a:bodyPr vert="horz"/>
          <a:lstStyle>
            <a:lvl1pPr algn="l" defTabSz="457200" rtl="0" eaLnBrk="1" latinLnBrk="0" hangingPunct="1">
              <a:spcBef>
                <a:spcPct val="0"/>
              </a:spcBef>
              <a:buNone/>
              <a:defRPr sz="2800" b="1" i="0" kern="1200">
                <a:solidFill>
                  <a:schemeClr val="bg2"/>
                </a:solidFill>
                <a:latin typeface="Arial"/>
                <a:ea typeface="+mj-ea"/>
                <a:cs typeface="Kievit Offc Pro Medium"/>
              </a:defRPr>
            </a:lvl1pPr>
          </a:lstStyle>
          <a:p>
            <a:r>
              <a:rPr lang="en-US" dirty="0"/>
              <a:t>What We Heard: </a:t>
            </a:r>
            <a:r>
              <a:rPr lang="en-US" dirty="0" smtClean="0">
                <a:solidFill>
                  <a:schemeClr val="accent3"/>
                </a:solidFill>
              </a:rPr>
              <a:t>Training</a:t>
            </a:r>
            <a:endParaRPr lang="en-US" dirty="0">
              <a:solidFill>
                <a:schemeClr val="accent3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442" y="1159958"/>
            <a:ext cx="3421967" cy="34219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9881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EW PowerPoint Template">
  <a:themeElements>
    <a:clrScheme name="UC Executive Deck">
      <a:dk1>
        <a:sysClr val="windowText" lastClr="000000"/>
      </a:dk1>
      <a:lt1>
        <a:sysClr val="window" lastClr="FFFFFF"/>
      </a:lt1>
      <a:dk2>
        <a:srgbClr val="005581"/>
      </a:dk2>
      <a:lt2>
        <a:srgbClr val="FFFFFF"/>
      </a:lt2>
      <a:accent1>
        <a:srgbClr val="1295D8"/>
      </a:accent1>
      <a:accent2>
        <a:srgbClr val="FFB511"/>
      </a:accent2>
      <a:accent3>
        <a:srgbClr val="B4975A"/>
      </a:accent3>
      <a:accent4>
        <a:srgbClr val="FFD200"/>
      </a:accent4>
      <a:accent5>
        <a:srgbClr val="72CDF4"/>
      </a:accent5>
      <a:accent6>
        <a:srgbClr val="FFE552"/>
      </a:accent6>
      <a:hlink>
        <a:srgbClr val="00778B"/>
      </a:hlink>
      <a:folHlink>
        <a:srgbClr val="00A3AD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2_NEW PowerPoint Template">
  <a:themeElements>
    <a:clrScheme name="UC Executive Deck">
      <a:dk1>
        <a:sysClr val="windowText" lastClr="000000"/>
      </a:dk1>
      <a:lt1>
        <a:sysClr val="window" lastClr="FFFFFF"/>
      </a:lt1>
      <a:dk2>
        <a:srgbClr val="005581"/>
      </a:dk2>
      <a:lt2>
        <a:srgbClr val="FFFFFF"/>
      </a:lt2>
      <a:accent1>
        <a:srgbClr val="1295D8"/>
      </a:accent1>
      <a:accent2>
        <a:srgbClr val="FFB511"/>
      </a:accent2>
      <a:accent3>
        <a:srgbClr val="B4975A"/>
      </a:accent3>
      <a:accent4>
        <a:srgbClr val="FFD200"/>
      </a:accent4>
      <a:accent5>
        <a:srgbClr val="72CDF4"/>
      </a:accent5>
      <a:accent6>
        <a:srgbClr val="FFE552"/>
      </a:accent6>
      <a:hlink>
        <a:srgbClr val="00778B"/>
      </a:hlink>
      <a:folHlink>
        <a:srgbClr val="00A3AD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84663194F267B4587E84B5500F07346" ma:contentTypeVersion="1" ma:contentTypeDescription="Create a new document." ma:contentTypeScope="" ma:versionID="e79993c437569e1c538031404bdfd5a2">
  <xsd:schema xmlns:xsd="http://www.w3.org/2001/XMLSchema" xmlns:xs="http://www.w3.org/2001/XMLSchema" xmlns:p="http://schemas.microsoft.com/office/2006/metadata/properties" xmlns:ns2="75592049-bb03-4cc1-8738-657c3fa212ca" targetNamespace="http://schemas.microsoft.com/office/2006/metadata/properties" ma:root="true" ma:fieldsID="cc5cf6ebeacf42ff9dcf0ea660a99fbb" ns2:_="">
    <xsd:import namespace="75592049-bb03-4cc1-8738-657c3fa212ca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5592049-bb03-4cc1-8738-657c3fa212ca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0014AC5-E09A-4021-87E4-67EF8E87D52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5592049-bb03-4cc1-8738-657c3fa212c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6B7074F-EE02-4D42-B6EC-8AE9B47AD72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B7E3869-8917-46AB-BBF1-B37CA14AE42D}">
  <ds:schemaRefs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75592049-bb03-4cc1-8738-657c3fa212ca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NEW PowerPoint Template</Template>
  <TotalTime>2532</TotalTime>
  <Words>525</Words>
  <Application>Microsoft Office PowerPoint</Application>
  <PresentationFormat>On-screen Show (4:3)</PresentationFormat>
  <Paragraphs>147</Paragraphs>
  <Slides>12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Courier New</vt:lpstr>
      <vt:lpstr>Kievit Offc Pro Medium</vt:lpstr>
      <vt:lpstr>Wingdings</vt:lpstr>
      <vt:lpstr>NEW PowerPoint Template</vt:lpstr>
      <vt:lpstr>2_NEW PowerPoint Template</vt:lpstr>
      <vt:lpstr>PowerPoint Presentation</vt:lpstr>
      <vt:lpstr>UCPath Leadership   </vt:lpstr>
      <vt:lpstr>Why UCPath?</vt:lpstr>
      <vt:lpstr>UCPath Efficiencies</vt:lpstr>
      <vt:lpstr>UCPath Progress      </vt:lpstr>
      <vt:lpstr>UCPath Deployment Sequence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Questions?</vt:lpstr>
    </vt:vector>
  </TitlesOfParts>
  <Company>University of California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UCPath PowerPoint Template</dc:title>
  <dc:creator>Windows User</dc:creator>
  <cp:lastModifiedBy>mmaule</cp:lastModifiedBy>
  <cp:revision>306</cp:revision>
  <cp:lastPrinted>2018-01-08T20:21:56Z</cp:lastPrinted>
  <dcterms:created xsi:type="dcterms:W3CDTF">2015-10-01T20:42:27Z</dcterms:created>
  <dcterms:modified xsi:type="dcterms:W3CDTF">2019-04-19T15:58:59Z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0x010100484663194F267B4587E84B5500F07346</vt:lpwstr>
  </property>
  <property fmtid="{D5CDD505-2E9C-101B-9397-08002B2CF9AE}" pid="3" name="Order">
    <vt:r8>41800</vt:r8>
  </property>
  <property fmtid="{D5CDD505-2E9C-101B-9397-08002B2CF9AE}" pid="4" name="xd_ProgID">
    <vt:lpwstr/>
  </property>
  <property fmtid="{D5CDD505-2E9C-101B-9397-08002B2CF9AE}" pid="5" name="TemplateUrl">
    <vt:lpwstr/>
  </property>
</Properties>
</file>