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364" r:id="rId2"/>
    <p:sldId id="405" r:id="rId3"/>
    <p:sldId id="406" r:id="rId4"/>
    <p:sldId id="418" r:id="rId5"/>
    <p:sldId id="439" r:id="rId6"/>
    <p:sldId id="440" r:id="rId7"/>
    <p:sldId id="422" r:id="rId8"/>
    <p:sldId id="407" r:id="rId9"/>
    <p:sldId id="409" r:id="rId10"/>
    <p:sldId id="410" r:id="rId11"/>
    <p:sldId id="411" r:id="rId12"/>
    <p:sldId id="412" r:id="rId13"/>
    <p:sldId id="413" r:id="rId14"/>
    <p:sldId id="415" r:id="rId15"/>
    <p:sldId id="417" r:id="rId16"/>
    <p:sldId id="423" r:id="rId17"/>
    <p:sldId id="427" r:id="rId18"/>
    <p:sldId id="425" r:id="rId19"/>
    <p:sldId id="428" r:id="rId20"/>
    <p:sldId id="430" r:id="rId21"/>
    <p:sldId id="431" r:id="rId22"/>
    <p:sldId id="432" r:id="rId23"/>
    <p:sldId id="433" r:id="rId24"/>
    <p:sldId id="424" r:id="rId25"/>
    <p:sldId id="434" r:id="rId26"/>
    <p:sldId id="435" r:id="rId27"/>
    <p:sldId id="436" r:id="rId28"/>
    <p:sldId id="426" r:id="rId29"/>
    <p:sldId id="416" r:id="rId30"/>
    <p:sldId id="437" r:id="rId31"/>
    <p:sldId id="438" r:id="rId32"/>
    <p:sldId id="414" r:id="rId33"/>
    <p:sldId id="403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orient="horz" pos="145">
          <p15:clr>
            <a:srgbClr val="A4A3A4"/>
          </p15:clr>
        </p15:guide>
        <p15:guide id="3" orient="horz" pos="797">
          <p15:clr>
            <a:srgbClr val="A4A3A4"/>
          </p15:clr>
        </p15:guide>
        <p15:guide id="4" orient="horz" pos="3744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1873">
          <p15:clr>
            <a:srgbClr val="A4A3A4"/>
          </p15:clr>
        </p15:guide>
        <p15:guide id="7" pos="432">
          <p15:clr>
            <a:srgbClr val="A4A3A4"/>
          </p15:clr>
        </p15:guide>
        <p15:guide id="8" pos="5328">
          <p15:clr>
            <a:srgbClr val="A4A3A4"/>
          </p15:clr>
        </p15:guide>
        <p15:guide id="9" pos="5616">
          <p15:clr>
            <a:srgbClr val="A4A3A4"/>
          </p15:clr>
        </p15:guide>
        <p15:guide id="10" pos="1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nis, Tami P." initials="DTP" lastIdx="4" clrIdx="0">
    <p:extLst/>
  </p:cmAuthor>
  <p:cmAuthor id="2" name="Goodfriend, Judi" initials="GJ" lastIdx="7" clrIdx="1">
    <p:extLst/>
  </p:cmAuthor>
  <p:cmAuthor id="3" name="mark sojka" initials="ms" lastIdx="0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081CA"/>
    <a:srgbClr val="536895"/>
    <a:srgbClr val="215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18" autoAdjust="0"/>
    <p:restoredTop sz="85930" autoAdjust="0"/>
  </p:normalViewPr>
  <p:slideViewPr>
    <p:cSldViewPr snapToGrid="0">
      <p:cViewPr>
        <p:scale>
          <a:sx n="70" d="100"/>
          <a:sy n="70" d="100"/>
        </p:scale>
        <p:origin x="856" y="32"/>
      </p:cViewPr>
      <p:guideLst>
        <p:guide orient="horz" pos="1008"/>
        <p:guide orient="horz" pos="145"/>
        <p:guide orient="horz" pos="797"/>
        <p:guide orient="horz" pos="3744"/>
        <p:guide orient="horz" pos="3888"/>
        <p:guide orient="horz" pos="1873"/>
        <p:guide pos="432"/>
        <p:guide pos="5328"/>
        <p:guide pos="5616"/>
        <p:guide pos="1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6532A-67CE-46CB-8609-00300D3638E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762DD8-764C-4A7A-A481-F0AE51ECD6D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Integrator</a:t>
          </a:r>
          <a:endParaRPr lang="en-US" dirty="0"/>
        </a:p>
      </dgm:t>
    </dgm:pt>
    <dgm:pt modelId="{9DB5700A-E422-4102-95EC-7E783F23F826}" type="parTrans" cxnId="{88161B76-975D-4268-9059-15F20ADF1CA2}">
      <dgm:prSet/>
      <dgm:spPr/>
      <dgm:t>
        <a:bodyPr/>
        <a:lstStyle/>
        <a:p>
          <a:endParaRPr lang="en-US"/>
        </a:p>
      </dgm:t>
    </dgm:pt>
    <dgm:pt modelId="{9EE13654-8962-45D5-ACED-BDCAC5A15D92}" type="sibTrans" cxnId="{88161B76-975D-4268-9059-15F20ADF1CA2}">
      <dgm:prSet/>
      <dgm:spPr/>
      <dgm:t>
        <a:bodyPr/>
        <a:lstStyle/>
        <a:p>
          <a:endParaRPr lang="en-US"/>
        </a:p>
      </dgm:t>
    </dgm:pt>
    <dgm:pt modelId="{C9059C97-1D23-4C61-A9BE-2EFC509A15F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Separator</a:t>
          </a:r>
          <a:endParaRPr lang="en-US" dirty="0"/>
        </a:p>
      </dgm:t>
    </dgm:pt>
    <dgm:pt modelId="{D46A83F7-8467-4452-97F6-7BAAB642A2B1}" type="parTrans" cxnId="{B5BE32FA-F454-460D-8F8F-6480133B4AD2}">
      <dgm:prSet/>
      <dgm:spPr/>
      <dgm:t>
        <a:bodyPr/>
        <a:lstStyle/>
        <a:p>
          <a:endParaRPr lang="en-US"/>
        </a:p>
      </dgm:t>
    </dgm:pt>
    <dgm:pt modelId="{AA622272-4FE2-48F1-871E-D921193DEA47}" type="sibTrans" cxnId="{B5BE32FA-F454-460D-8F8F-6480133B4AD2}">
      <dgm:prSet/>
      <dgm:spPr/>
      <dgm:t>
        <a:bodyPr/>
        <a:lstStyle/>
        <a:p>
          <a:endParaRPr lang="en-US"/>
        </a:p>
      </dgm:t>
    </dgm:pt>
    <dgm:pt modelId="{8AE83D87-ED1E-4651-8117-10837F452D05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Work Firster</a:t>
          </a:r>
          <a:endParaRPr lang="en-US" dirty="0"/>
        </a:p>
      </dgm:t>
    </dgm:pt>
    <dgm:pt modelId="{3E7A28E0-51AF-4445-899B-90243BE07F44}" type="parTrans" cxnId="{2FA32D30-1318-44BE-A22B-9E68C51F5F5F}">
      <dgm:prSet/>
      <dgm:spPr/>
      <dgm:t>
        <a:bodyPr/>
        <a:lstStyle/>
        <a:p>
          <a:endParaRPr lang="en-US"/>
        </a:p>
      </dgm:t>
    </dgm:pt>
    <dgm:pt modelId="{8EE460C7-15DA-4112-8955-B56D9B28FA2D}" type="sibTrans" cxnId="{2FA32D30-1318-44BE-A22B-9E68C51F5F5F}">
      <dgm:prSet/>
      <dgm:spPr/>
      <dgm:t>
        <a:bodyPr/>
        <a:lstStyle/>
        <a:p>
          <a:endParaRPr lang="en-US"/>
        </a:p>
      </dgm:t>
    </dgm:pt>
    <dgm:pt modelId="{BA26D296-13C2-4845-A74F-47DC106D99DE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Family Firster</a:t>
          </a:r>
          <a:endParaRPr lang="en-US" dirty="0"/>
        </a:p>
      </dgm:t>
    </dgm:pt>
    <dgm:pt modelId="{12F1AA8A-4BEB-4542-A443-0BFFAE6352F1}" type="parTrans" cxnId="{04FA24DE-0095-491D-AC34-93AFD1C97799}">
      <dgm:prSet/>
      <dgm:spPr/>
      <dgm:t>
        <a:bodyPr/>
        <a:lstStyle/>
        <a:p>
          <a:endParaRPr lang="en-US"/>
        </a:p>
      </dgm:t>
    </dgm:pt>
    <dgm:pt modelId="{7A746296-C137-4F44-A05D-F8A7A76EBB75}" type="sibTrans" cxnId="{04FA24DE-0095-491D-AC34-93AFD1C97799}">
      <dgm:prSet/>
      <dgm:spPr/>
      <dgm:t>
        <a:bodyPr/>
        <a:lstStyle/>
        <a:p>
          <a:endParaRPr lang="en-US"/>
        </a:p>
      </dgm:t>
    </dgm:pt>
    <dgm:pt modelId="{3C9DB801-17DF-4018-B772-E649B9AAB18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Cycler</a:t>
          </a:r>
          <a:endParaRPr lang="en-US" dirty="0"/>
        </a:p>
      </dgm:t>
    </dgm:pt>
    <dgm:pt modelId="{25034CF6-4DB9-4ADD-BFF5-71A7AC792B69}" type="parTrans" cxnId="{ACD794FA-2F06-408F-8629-A263A80C06F7}">
      <dgm:prSet/>
      <dgm:spPr/>
      <dgm:t>
        <a:bodyPr/>
        <a:lstStyle/>
        <a:p>
          <a:endParaRPr lang="en-US"/>
        </a:p>
      </dgm:t>
    </dgm:pt>
    <dgm:pt modelId="{DD4038A1-8B4B-4543-964D-DAF58BF196EE}" type="sibTrans" cxnId="{ACD794FA-2F06-408F-8629-A263A80C06F7}">
      <dgm:prSet/>
      <dgm:spPr/>
      <dgm:t>
        <a:bodyPr/>
        <a:lstStyle/>
        <a:p>
          <a:endParaRPr lang="en-US"/>
        </a:p>
      </dgm:t>
    </dgm:pt>
    <dgm:pt modelId="{B923088F-631E-4320-826F-6E75D9A71ABD}" type="pres">
      <dgm:prSet presAssocID="{8786532A-67CE-46CB-8609-00300D3638E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C184AC-E877-4301-BF83-0DCD4E4408B9}" type="pres">
      <dgm:prSet presAssocID="{97762DD8-764C-4A7A-A481-F0AE51ECD6D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32761-5EB0-4118-82BC-7B257798993C}" type="pres">
      <dgm:prSet presAssocID="{97762DD8-764C-4A7A-A481-F0AE51ECD6D8}" presName="spNode" presStyleCnt="0"/>
      <dgm:spPr/>
    </dgm:pt>
    <dgm:pt modelId="{12FD1C17-B645-44F8-A889-AB267F81DA12}" type="pres">
      <dgm:prSet presAssocID="{9EE13654-8962-45D5-ACED-BDCAC5A15D9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7EB635A-B35D-4DCB-B360-8071210904DC}" type="pres">
      <dgm:prSet presAssocID="{C9059C97-1D23-4C61-A9BE-2EFC509A15F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DD589-A1F1-447D-AE54-9803A6F3DD91}" type="pres">
      <dgm:prSet presAssocID="{C9059C97-1D23-4C61-A9BE-2EFC509A15FA}" presName="spNode" presStyleCnt="0"/>
      <dgm:spPr/>
    </dgm:pt>
    <dgm:pt modelId="{93636C7B-A29A-4C0A-AB67-307D961E2FC9}" type="pres">
      <dgm:prSet presAssocID="{AA622272-4FE2-48F1-871E-D921193DEA47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988D58D-70CE-45E2-AF19-312D18B5960C}" type="pres">
      <dgm:prSet presAssocID="{8AE83D87-ED1E-4651-8117-10837F452D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7F62C-4274-437D-96D3-A86CD18A112D}" type="pres">
      <dgm:prSet presAssocID="{8AE83D87-ED1E-4651-8117-10837F452D05}" presName="spNode" presStyleCnt="0"/>
      <dgm:spPr/>
    </dgm:pt>
    <dgm:pt modelId="{A28D72B0-5E05-423A-940B-2BFB8057E916}" type="pres">
      <dgm:prSet presAssocID="{8EE460C7-15DA-4112-8955-B56D9B28FA2D}" presName="sibTrans" presStyleLbl="sibTrans1D1" presStyleIdx="2" presStyleCnt="5"/>
      <dgm:spPr/>
      <dgm:t>
        <a:bodyPr/>
        <a:lstStyle/>
        <a:p>
          <a:endParaRPr lang="en-US"/>
        </a:p>
      </dgm:t>
    </dgm:pt>
    <dgm:pt modelId="{76693C52-8050-4EF8-A761-7A94F6346AC1}" type="pres">
      <dgm:prSet presAssocID="{BA26D296-13C2-4845-A74F-47DC106D99D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D43FF-964B-48F7-942A-56893D82C78D}" type="pres">
      <dgm:prSet presAssocID="{BA26D296-13C2-4845-A74F-47DC106D99DE}" presName="spNode" presStyleCnt="0"/>
      <dgm:spPr/>
    </dgm:pt>
    <dgm:pt modelId="{BB1C4212-2212-4407-B2F0-5C9BDE15FD3E}" type="pres">
      <dgm:prSet presAssocID="{7A746296-C137-4F44-A05D-F8A7A76EBB75}" presName="sibTrans" presStyleLbl="sibTrans1D1" presStyleIdx="3" presStyleCnt="5"/>
      <dgm:spPr/>
      <dgm:t>
        <a:bodyPr/>
        <a:lstStyle/>
        <a:p>
          <a:endParaRPr lang="en-US"/>
        </a:p>
      </dgm:t>
    </dgm:pt>
    <dgm:pt modelId="{2B4FA054-B690-4946-BA30-959E43CC2E40}" type="pres">
      <dgm:prSet presAssocID="{3C9DB801-17DF-4018-B772-E649B9AAB18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8FC64-1373-4D52-AEF9-D0578286D700}" type="pres">
      <dgm:prSet presAssocID="{3C9DB801-17DF-4018-B772-E649B9AAB18A}" presName="spNode" presStyleCnt="0"/>
      <dgm:spPr/>
    </dgm:pt>
    <dgm:pt modelId="{98E5D873-AFAD-42DC-B454-15B327B97C67}" type="pres">
      <dgm:prSet presAssocID="{DD4038A1-8B4B-4543-964D-DAF58BF196E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04FA24DE-0095-491D-AC34-93AFD1C97799}" srcId="{8786532A-67CE-46CB-8609-00300D3638E4}" destId="{BA26D296-13C2-4845-A74F-47DC106D99DE}" srcOrd="3" destOrd="0" parTransId="{12F1AA8A-4BEB-4542-A443-0BFFAE6352F1}" sibTransId="{7A746296-C137-4F44-A05D-F8A7A76EBB75}"/>
    <dgm:cxn modelId="{81ED093F-7A38-4812-9060-23AF6A96F74F}" type="presOf" srcId="{DD4038A1-8B4B-4543-964D-DAF58BF196EE}" destId="{98E5D873-AFAD-42DC-B454-15B327B97C67}" srcOrd="0" destOrd="0" presId="urn:microsoft.com/office/officeart/2005/8/layout/cycle6"/>
    <dgm:cxn modelId="{88161B76-975D-4268-9059-15F20ADF1CA2}" srcId="{8786532A-67CE-46CB-8609-00300D3638E4}" destId="{97762DD8-764C-4A7A-A481-F0AE51ECD6D8}" srcOrd="0" destOrd="0" parTransId="{9DB5700A-E422-4102-95EC-7E783F23F826}" sibTransId="{9EE13654-8962-45D5-ACED-BDCAC5A15D92}"/>
    <dgm:cxn modelId="{F44FDDC7-990F-4C24-B65B-25BF74C145D4}" type="presOf" srcId="{7A746296-C137-4F44-A05D-F8A7A76EBB75}" destId="{BB1C4212-2212-4407-B2F0-5C9BDE15FD3E}" srcOrd="0" destOrd="0" presId="urn:microsoft.com/office/officeart/2005/8/layout/cycle6"/>
    <dgm:cxn modelId="{A946EDB7-FC62-4B18-83CE-4EA0FB430134}" type="presOf" srcId="{97762DD8-764C-4A7A-A481-F0AE51ECD6D8}" destId="{5AC184AC-E877-4301-BF83-0DCD4E4408B9}" srcOrd="0" destOrd="0" presId="urn:microsoft.com/office/officeart/2005/8/layout/cycle6"/>
    <dgm:cxn modelId="{D257596C-A663-4266-9160-EF72FF44D682}" type="presOf" srcId="{BA26D296-13C2-4845-A74F-47DC106D99DE}" destId="{76693C52-8050-4EF8-A761-7A94F6346AC1}" srcOrd="0" destOrd="0" presId="urn:microsoft.com/office/officeart/2005/8/layout/cycle6"/>
    <dgm:cxn modelId="{2FA32D30-1318-44BE-A22B-9E68C51F5F5F}" srcId="{8786532A-67CE-46CB-8609-00300D3638E4}" destId="{8AE83D87-ED1E-4651-8117-10837F452D05}" srcOrd="2" destOrd="0" parTransId="{3E7A28E0-51AF-4445-899B-90243BE07F44}" sibTransId="{8EE460C7-15DA-4112-8955-B56D9B28FA2D}"/>
    <dgm:cxn modelId="{B5BE32FA-F454-460D-8F8F-6480133B4AD2}" srcId="{8786532A-67CE-46CB-8609-00300D3638E4}" destId="{C9059C97-1D23-4C61-A9BE-2EFC509A15FA}" srcOrd="1" destOrd="0" parTransId="{D46A83F7-8467-4452-97F6-7BAAB642A2B1}" sibTransId="{AA622272-4FE2-48F1-871E-D921193DEA47}"/>
    <dgm:cxn modelId="{EE6356A0-9099-4C98-B790-4985A31757CD}" type="presOf" srcId="{9EE13654-8962-45D5-ACED-BDCAC5A15D92}" destId="{12FD1C17-B645-44F8-A889-AB267F81DA12}" srcOrd="0" destOrd="0" presId="urn:microsoft.com/office/officeart/2005/8/layout/cycle6"/>
    <dgm:cxn modelId="{83DF2501-DDB0-47E3-BDF8-2A45272FB221}" type="presOf" srcId="{C9059C97-1D23-4C61-A9BE-2EFC509A15FA}" destId="{67EB635A-B35D-4DCB-B360-8071210904DC}" srcOrd="0" destOrd="0" presId="urn:microsoft.com/office/officeart/2005/8/layout/cycle6"/>
    <dgm:cxn modelId="{1CF8FA69-0419-4FED-AA80-E29A9F1399D2}" type="presOf" srcId="{8EE460C7-15DA-4112-8955-B56D9B28FA2D}" destId="{A28D72B0-5E05-423A-940B-2BFB8057E916}" srcOrd="0" destOrd="0" presId="urn:microsoft.com/office/officeart/2005/8/layout/cycle6"/>
    <dgm:cxn modelId="{00FE64F9-8BB9-4715-9D09-0EAD02CD9F7B}" type="presOf" srcId="{8AE83D87-ED1E-4651-8117-10837F452D05}" destId="{E988D58D-70CE-45E2-AF19-312D18B5960C}" srcOrd="0" destOrd="0" presId="urn:microsoft.com/office/officeart/2005/8/layout/cycle6"/>
    <dgm:cxn modelId="{E79D63FA-F945-49C8-BDE0-E876A19721AA}" type="presOf" srcId="{8786532A-67CE-46CB-8609-00300D3638E4}" destId="{B923088F-631E-4320-826F-6E75D9A71ABD}" srcOrd="0" destOrd="0" presId="urn:microsoft.com/office/officeart/2005/8/layout/cycle6"/>
    <dgm:cxn modelId="{8F6C6D96-AD44-4BEC-AB7F-873E33F5169E}" type="presOf" srcId="{3C9DB801-17DF-4018-B772-E649B9AAB18A}" destId="{2B4FA054-B690-4946-BA30-959E43CC2E40}" srcOrd="0" destOrd="0" presId="urn:microsoft.com/office/officeart/2005/8/layout/cycle6"/>
    <dgm:cxn modelId="{8533AA21-FF92-49CA-ABE8-A596AC85B9E4}" type="presOf" srcId="{AA622272-4FE2-48F1-871E-D921193DEA47}" destId="{93636C7B-A29A-4C0A-AB67-307D961E2FC9}" srcOrd="0" destOrd="0" presId="urn:microsoft.com/office/officeart/2005/8/layout/cycle6"/>
    <dgm:cxn modelId="{ACD794FA-2F06-408F-8629-A263A80C06F7}" srcId="{8786532A-67CE-46CB-8609-00300D3638E4}" destId="{3C9DB801-17DF-4018-B772-E649B9AAB18A}" srcOrd="4" destOrd="0" parTransId="{25034CF6-4DB9-4ADD-BFF5-71A7AC792B69}" sibTransId="{DD4038A1-8B4B-4543-964D-DAF58BF196EE}"/>
    <dgm:cxn modelId="{257F8C4B-8357-4B26-BA55-DE674B8AF2A6}" type="presParOf" srcId="{B923088F-631E-4320-826F-6E75D9A71ABD}" destId="{5AC184AC-E877-4301-BF83-0DCD4E4408B9}" srcOrd="0" destOrd="0" presId="urn:microsoft.com/office/officeart/2005/8/layout/cycle6"/>
    <dgm:cxn modelId="{66E1F7ED-4FE4-4A69-9A86-17460916D0F9}" type="presParOf" srcId="{B923088F-631E-4320-826F-6E75D9A71ABD}" destId="{5C832761-5EB0-4118-82BC-7B257798993C}" srcOrd="1" destOrd="0" presId="urn:microsoft.com/office/officeart/2005/8/layout/cycle6"/>
    <dgm:cxn modelId="{3DE6CD90-578A-4F67-B8BA-23838FC8513B}" type="presParOf" srcId="{B923088F-631E-4320-826F-6E75D9A71ABD}" destId="{12FD1C17-B645-44F8-A889-AB267F81DA12}" srcOrd="2" destOrd="0" presId="urn:microsoft.com/office/officeart/2005/8/layout/cycle6"/>
    <dgm:cxn modelId="{093B335D-8C84-4ED6-99F2-933B8EB39644}" type="presParOf" srcId="{B923088F-631E-4320-826F-6E75D9A71ABD}" destId="{67EB635A-B35D-4DCB-B360-8071210904DC}" srcOrd="3" destOrd="0" presId="urn:microsoft.com/office/officeart/2005/8/layout/cycle6"/>
    <dgm:cxn modelId="{A22E5986-F7BA-4C9E-9C3E-188678B046AE}" type="presParOf" srcId="{B923088F-631E-4320-826F-6E75D9A71ABD}" destId="{FDBDD589-A1F1-447D-AE54-9803A6F3DD91}" srcOrd="4" destOrd="0" presId="urn:microsoft.com/office/officeart/2005/8/layout/cycle6"/>
    <dgm:cxn modelId="{73761E7F-5998-4060-8ABA-9E6677130A38}" type="presParOf" srcId="{B923088F-631E-4320-826F-6E75D9A71ABD}" destId="{93636C7B-A29A-4C0A-AB67-307D961E2FC9}" srcOrd="5" destOrd="0" presId="urn:microsoft.com/office/officeart/2005/8/layout/cycle6"/>
    <dgm:cxn modelId="{F5A7AFD0-E3C6-4D22-A5F0-7A216B618714}" type="presParOf" srcId="{B923088F-631E-4320-826F-6E75D9A71ABD}" destId="{E988D58D-70CE-45E2-AF19-312D18B5960C}" srcOrd="6" destOrd="0" presId="urn:microsoft.com/office/officeart/2005/8/layout/cycle6"/>
    <dgm:cxn modelId="{129AC6DC-9615-46D5-850F-753385223EEB}" type="presParOf" srcId="{B923088F-631E-4320-826F-6E75D9A71ABD}" destId="{3ED7F62C-4274-437D-96D3-A86CD18A112D}" srcOrd="7" destOrd="0" presId="urn:microsoft.com/office/officeart/2005/8/layout/cycle6"/>
    <dgm:cxn modelId="{39289DB2-E153-466A-8C37-8C6F3B57A0BF}" type="presParOf" srcId="{B923088F-631E-4320-826F-6E75D9A71ABD}" destId="{A28D72B0-5E05-423A-940B-2BFB8057E916}" srcOrd="8" destOrd="0" presId="urn:microsoft.com/office/officeart/2005/8/layout/cycle6"/>
    <dgm:cxn modelId="{F148C389-CF92-445C-9971-99C2B7DA5CDF}" type="presParOf" srcId="{B923088F-631E-4320-826F-6E75D9A71ABD}" destId="{76693C52-8050-4EF8-A761-7A94F6346AC1}" srcOrd="9" destOrd="0" presId="urn:microsoft.com/office/officeart/2005/8/layout/cycle6"/>
    <dgm:cxn modelId="{20D4F43F-2704-46A6-82A8-48A056FF3D9C}" type="presParOf" srcId="{B923088F-631E-4320-826F-6E75D9A71ABD}" destId="{3CED43FF-964B-48F7-942A-56893D82C78D}" srcOrd="10" destOrd="0" presId="urn:microsoft.com/office/officeart/2005/8/layout/cycle6"/>
    <dgm:cxn modelId="{AAB491AE-89BB-4D24-8A52-5CCE49BCDBBC}" type="presParOf" srcId="{B923088F-631E-4320-826F-6E75D9A71ABD}" destId="{BB1C4212-2212-4407-B2F0-5C9BDE15FD3E}" srcOrd="11" destOrd="0" presId="urn:microsoft.com/office/officeart/2005/8/layout/cycle6"/>
    <dgm:cxn modelId="{F71B5F32-0004-43BD-A603-09AFA31667D8}" type="presParOf" srcId="{B923088F-631E-4320-826F-6E75D9A71ABD}" destId="{2B4FA054-B690-4946-BA30-959E43CC2E40}" srcOrd="12" destOrd="0" presId="urn:microsoft.com/office/officeart/2005/8/layout/cycle6"/>
    <dgm:cxn modelId="{8A087079-6C2E-4E8B-84C4-D9CF9F68A2CE}" type="presParOf" srcId="{B923088F-631E-4320-826F-6E75D9A71ABD}" destId="{A258FC64-1373-4D52-AEF9-D0578286D700}" srcOrd="13" destOrd="0" presId="urn:microsoft.com/office/officeart/2005/8/layout/cycle6"/>
    <dgm:cxn modelId="{75D650D2-E9F2-49A2-ABCE-05FD6F8341D0}" type="presParOf" srcId="{B923088F-631E-4320-826F-6E75D9A71ABD}" destId="{98E5D873-AFAD-42DC-B454-15B327B97C6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184AC-E877-4301-BF83-0DCD4E4408B9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Integrator</a:t>
          </a:r>
          <a:endParaRPr lang="en-US" sz="1900" kern="1200" dirty="0"/>
        </a:p>
      </dsp:txBody>
      <dsp:txXfrm>
        <a:off x="2422865" y="44730"/>
        <a:ext cx="1250268" cy="783022"/>
      </dsp:txXfrm>
    </dsp:sp>
    <dsp:sp modelId="{12FD1C17-B645-44F8-A889-AB267F81DA12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409246" y="137594"/>
              </a:moveTo>
              <a:arcTo wR="1732594" hR="1732594" stAng="17579295" swAng="19599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B635A-B35D-4DCB-B360-8071210904DC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Separator</a:t>
          </a:r>
          <a:endParaRPr lang="en-US" sz="1900" kern="1200" dirty="0"/>
        </a:p>
      </dsp:txBody>
      <dsp:txXfrm>
        <a:off x="4070661" y="1241923"/>
        <a:ext cx="1250268" cy="783022"/>
      </dsp:txXfrm>
    </dsp:sp>
    <dsp:sp modelId="{93636C7B-A29A-4C0A-AB67-307D961E2FC9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2825" y="1642133"/>
              </a:moveTo>
              <a:arcTo wR="1732594" hR="1732594" stAng="21420430" swAng="21951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8D58D-70CE-45E2-AF19-312D18B5960C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Work Firster</a:t>
          </a:r>
          <a:endParaRPr lang="en-US" sz="1900" kern="1200" dirty="0"/>
        </a:p>
      </dsp:txBody>
      <dsp:txXfrm>
        <a:off x="3441259" y="3179023"/>
        <a:ext cx="1250268" cy="783022"/>
      </dsp:txXfrm>
    </dsp:sp>
    <dsp:sp modelId="{A28D72B0-5E05-423A-940B-2BFB8057E916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076618" y="3430690"/>
              </a:moveTo>
              <a:arcTo wR="1732594" hR="1732594" stAng="4712834" swAng="13743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93C52-8050-4EF8-A761-7A94F6346AC1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Family Firster</a:t>
          </a:r>
          <a:endParaRPr lang="en-US" sz="1900" kern="1200" dirty="0"/>
        </a:p>
      </dsp:txBody>
      <dsp:txXfrm>
        <a:off x="1404472" y="3179023"/>
        <a:ext cx="1250268" cy="783022"/>
      </dsp:txXfrm>
    </dsp:sp>
    <dsp:sp modelId="{BB1C4212-2212-4407-B2F0-5C9BDE15FD3E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89352" y="2691206"/>
              </a:moveTo>
              <a:arcTo wR="1732594" hR="1732594" stAng="8784456" swAng="21951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FA054-B690-4946-BA30-959E43CC2E40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Cycler</a:t>
          </a:r>
          <a:endParaRPr lang="en-US" sz="1900" kern="1200" dirty="0"/>
        </a:p>
      </dsp:txBody>
      <dsp:txXfrm>
        <a:off x="775070" y="1241923"/>
        <a:ext cx="1250268" cy="783022"/>
      </dsp:txXfrm>
    </dsp:sp>
    <dsp:sp modelId="{98E5D873-AFAD-42DC-B454-15B327B97C67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02072" y="755102"/>
              </a:moveTo>
              <a:arcTo wR="1732594" hR="1732594" stAng="12860714" swAng="19599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11A9A8-3225-4B65-9036-1791B165BD26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3B9B10-BC2A-4CA2-B55D-E77B2DA24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58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B385306-FE1B-FA4A-A386-4CFBC0A2E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Throughout</a:t>
            </a:r>
            <a:r>
              <a:rPr lang="en-US" baseline="0" dirty="0" smtClean="0"/>
              <a:t> out my life, I did not have a deliberate and </a:t>
            </a:r>
            <a:r>
              <a:rPr lang="en-US" baseline="0" dirty="0" smtClean="0"/>
              <a:t>an intentional </a:t>
            </a:r>
            <a:r>
              <a:rPr lang="en-US" baseline="0" dirty="0" smtClean="0"/>
              <a:t>plan that I wrote down.  As I reflect back, I did take steps to try to balance my life, but I have been much more intentional as I got more challenging jobs and balancing everything got more difficult.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5306-FE1B-FA4A-A386-4CFBC0A2EFE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58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Empty Nester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Integrator work preference aligns with work; but it can be challenging with my husband being ill.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Strategies: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Priority to take care of my husband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Surgeries/hospital time – do work during waiting time. (Even waiting in lines, etc. – always connected</a:t>
            </a:r>
            <a:r>
              <a:rPr lang="en-US" baseline="0" dirty="0" smtClean="0"/>
              <a:t>); Monday nights – work late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Meetings – reduce to 30 minutes, pause to see if I need to attend or delegate, catch someone after a meeting versus having a meeting</a:t>
            </a:r>
            <a:endParaRPr lang="en-US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Go to the gym, get massages, etc.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5306-FE1B-FA4A-A386-4CFBC0A2EFE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29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Sleep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5306-FE1B-FA4A-A386-4CFBC0A2EFE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01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5306-FE1B-FA4A-A386-4CFBC0A2EFE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97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Pause to ask if we are</a:t>
            </a:r>
            <a:r>
              <a:rPr lang="en-US" baseline="0" dirty="0" smtClean="0"/>
              <a:t> setting too many goals.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Used to say if I send you an email on the</a:t>
            </a:r>
            <a:r>
              <a:rPr lang="en-US" baseline="0" dirty="0" smtClean="0"/>
              <a:t> weekends, I am not expecting a response. Not good enough/employees still respond. Instead, stop sending emails. Now – minimize sending emails on the weekends; has made my balance better. Emails just bounce back.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Tell employees when I am not expecting something to be done right away.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HELM meeting/Jane attending in absence.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5306-FE1B-FA4A-A386-4CFBC0A2EFE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41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5306-FE1B-FA4A-A386-4CFBC0A2EFE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5306-FE1B-FA4A-A386-4CFBC0A2EFE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81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5306-FE1B-FA4A-A386-4CFBC0A2EFE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03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Part</a:t>
            </a:r>
            <a:r>
              <a:rPr lang="en-US" baseline="0" dirty="0" smtClean="0"/>
              <a:t> –time and school full-time, then both full-time, then part-time school and full-time work. In order to accomplish both, I needed and wanted to be a Separator.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5306-FE1B-FA4A-A386-4CFBC0A2EFE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13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At</a:t>
            </a:r>
            <a:r>
              <a:rPr lang="en-US" baseline="0" dirty="0" smtClean="0"/>
              <a:t> SCE, the culture was Work First. You didn’t allow your personal life to interfere with your work life.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At Capital Group, the culture was integrator. Having a busy personal life with kids, it helped to have a work environment that allowed for integration.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5306-FE1B-FA4A-A386-4CFBC0A2EFE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25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Became CHRO at UCI Health, then UCLA Health.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Integrator work preference aligns with work; but it can be challenging with my husband being ill.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5306-FE1B-FA4A-A386-4CFBC0A2EFE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76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Part</a:t>
            </a:r>
            <a:r>
              <a:rPr lang="en-US" baseline="0" dirty="0" smtClean="0"/>
              <a:t> –time and school full-time, then both full-time, then part-time school and full-time work. In order to accomplish both, I needed and wanted to be a Separator.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When I worked part-time, my manager was flexible to schedule my work hours around my school hours.</a:t>
            </a: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Utilized all of my time efficiently</a:t>
            </a: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5306-FE1B-FA4A-A386-4CFBC0A2EFE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46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Married with</a:t>
            </a:r>
            <a:r>
              <a:rPr lang="en-US" baseline="0" dirty="0" smtClean="0"/>
              <a:t> Kids – Integrator style worked for me, but it was at odds at time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SCE – work environment was Work First. Working with CHRO and told me to come back after 5:00 to regroup.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Mother-in-law – criticizing for choosing work over sick child/ She was Family First, having been a stay at home mom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When work blended into family time, I would consistently hear from my kids, Mom stop working. 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 deliberately did not apply for a promotional opportunity because I had young kids and was afraid I couldn’t balance both.</a:t>
            </a: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5306-FE1B-FA4A-A386-4CFBC0A2EFE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8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6170613"/>
            <a:ext cx="9144000" cy="587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92E7F-1C97-7A48-8A41-6F503AE16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"/>
            <a:ext cx="9143999" cy="6173305"/>
          </a:xfrm>
          <a:prstGeom prst="rect">
            <a:avLst/>
          </a:prstGeom>
          <a:solidFill>
            <a:srgbClr val="2B70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i="1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284413"/>
            <a:ext cx="7769225" cy="1371600"/>
          </a:xfrm>
          <a:prstGeom prst="rect">
            <a:avLst/>
          </a:prstGeom>
        </p:spPr>
        <p:txBody>
          <a:bodyPr anchor="t"/>
          <a:lstStyle>
            <a:lvl1pPr>
              <a:defRPr sz="48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86200"/>
            <a:ext cx="7769225" cy="2057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517525" lvl="1" indent="-117475">
              <a:defRPr>
                <a:solidFill>
                  <a:schemeClr val="bg1"/>
                </a:solidFill>
              </a:defRPr>
            </a:lvl2pPr>
            <a:lvl3pPr marL="858838" lvl="2" indent="-119063">
              <a:defRPr>
                <a:solidFill>
                  <a:schemeClr val="bg1"/>
                </a:solidFill>
              </a:defRPr>
            </a:lvl3pPr>
            <a:lvl4pPr marL="1192213" lvl="3" indent="-106363">
              <a:defRPr>
                <a:solidFill>
                  <a:schemeClr val="bg1"/>
                </a:solidFill>
              </a:defRPr>
            </a:lvl4pPr>
            <a:lvl5pPr lvl="4" indent="-11112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9" name="Picture 8" descr="UCLA_H_4C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32" y="6347968"/>
            <a:ext cx="121107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0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25425"/>
            <a:ext cx="7769225" cy="1036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0890B-BFF9-6A4C-B574-00BC8CD88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7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225425"/>
            <a:ext cx="1941513" cy="57181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225425"/>
            <a:ext cx="5675312" cy="5718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4A5C-386F-7244-8FE8-255A78FCE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0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25425"/>
            <a:ext cx="7769225" cy="1036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598613"/>
            <a:ext cx="3808412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3808413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55758-B236-8341-8E86-3095F8DE3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25425"/>
            <a:ext cx="7769225" cy="1036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808412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3808413" cy="4344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A4F40-356E-E04E-A3C3-2C4DCA833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6165850" y="6197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25425"/>
            <a:ext cx="7769225" cy="1036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F246-DDF5-2C46-9F22-E8E4A8544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8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3CDFE-3446-DB44-A327-BF4655AB9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25425"/>
            <a:ext cx="7769225" cy="1036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808412" cy="434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3808413" cy="4344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30B07-FD0D-6547-B94D-1A52E3C28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27E45-6949-6C4B-9DA2-FAD495B0C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5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25425"/>
            <a:ext cx="7769225" cy="1036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C66A5-CCB7-AF42-9571-5573ADC8C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2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52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E0241-ADA8-7648-9D6A-3ADD8D59C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866B5-7734-AE4F-A8A5-DEAFC85DD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7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598613"/>
            <a:ext cx="7769225" cy="434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3425" y="6346825"/>
            <a:ext cx="18288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976BDDD2-A563-834D-B71B-136CE2327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6170613"/>
            <a:ext cx="9144000" cy="587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369391"/>
          </a:xfrm>
          <a:prstGeom prst="rect">
            <a:avLst/>
          </a:prstGeom>
          <a:solidFill>
            <a:srgbClr val="2B70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i="1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25425"/>
            <a:ext cx="7769225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8" name="Picture 7" descr="UCLA_H_4C.eps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32" y="6407237"/>
            <a:ext cx="1211072" cy="2560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698" r:id="rId3"/>
    <p:sldLayoutId id="2147483699" r:id="rId4"/>
    <p:sldLayoutId id="2147483700" r:id="rId5"/>
    <p:sldLayoutId id="2147483701" r:id="rId6"/>
    <p:sldLayoutId id="2147483710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charset="0"/>
          <a:ea typeface="ＭＳ Ｐゴシック" charset="0"/>
        </a:defRPr>
      </a:lvl9pPr>
    </p:titleStyle>
    <p:bodyStyle>
      <a:lvl1pPr marL="176213" indent="-176213" algn="l" rtl="0" eaLnBrk="0" fontAlgn="base" hangingPunct="0">
        <a:lnSpc>
          <a:spcPts val="2800"/>
        </a:lnSpc>
        <a:spcBef>
          <a:spcPct val="0"/>
        </a:spcBef>
        <a:spcAft>
          <a:spcPct val="30000"/>
        </a:spcAft>
        <a:buChar char="•"/>
        <a:defRPr sz="2400">
          <a:solidFill>
            <a:schemeClr val="accent1"/>
          </a:solidFill>
          <a:latin typeface="+mn-lt"/>
          <a:ea typeface="+mn-ea"/>
          <a:cs typeface="ＭＳ Ｐゴシック" charset="0"/>
        </a:defRPr>
      </a:lvl1pPr>
      <a:lvl2pPr marL="514350" indent="-114300" algn="l" rtl="0" eaLnBrk="0" fontAlgn="base" hangingPunct="0">
        <a:lnSpc>
          <a:spcPts val="2200"/>
        </a:lnSpc>
        <a:spcBef>
          <a:spcPct val="10000"/>
        </a:spcBef>
        <a:spcAft>
          <a:spcPct val="30000"/>
        </a:spcAft>
        <a:buSzPct val="80000"/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855663" indent="-117475" algn="l" rtl="0" eaLnBrk="0" fontAlgn="base" hangingPunct="0">
        <a:lnSpc>
          <a:spcPts val="2000"/>
        </a:lnSpc>
        <a:spcBef>
          <a:spcPct val="10000"/>
        </a:spcBef>
        <a:spcAft>
          <a:spcPct val="30000"/>
        </a:spcAft>
        <a:buSzPct val="80000"/>
        <a:buChar char="•"/>
        <a:defRPr>
          <a:solidFill>
            <a:schemeClr val="accent2"/>
          </a:solidFill>
          <a:latin typeface="+mn-lt"/>
          <a:ea typeface="+mn-ea"/>
          <a:cs typeface="ＭＳ Ｐゴシック" charset="0"/>
        </a:defRPr>
      </a:lvl3pPr>
      <a:lvl4pPr marL="1200150" indent="-114300" algn="l" rtl="0" eaLnBrk="0" fontAlgn="base" hangingPunct="0">
        <a:lnSpc>
          <a:spcPts val="1800"/>
        </a:lnSpc>
        <a:spcBef>
          <a:spcPct val="10000"/>
        </a:spcBef>
        <a:spcAft>
          <a:spcPct val="30000"/>
        </a:spcAft>
        <a:buSzPct val="80000"/>
        <a:buChar char="•"/>
        <a:defRPr sz="1600">
          <a:solidFill>
            <a:schemeClr val="accent2"/>
          </a:solidFill>
          <a:latin typeface="+mn-lt"/>
          <a:ea typeface="+mn-ea"/>
          <a:cs typeface="ＭＳ Ｐゴシック" charset="0"/>
        </a:defRPr>
      </a:lvl4pPr>
      <a:lvl5pPr marL="1543050" indent="-114300" algn="l" rtl="0" eaLnBrk="0" fontAlgn="base" hangingPunct="0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  <a:cs typeface="ＭＳ Ｐゴシック" charset="0"/>
        </a:defRPr>
      </a:lvl5pPr>
      <a:lvl6pPr marL="20002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6pPr>
      <a:lvl7pPr marL="24574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7pPr>
      <a:lvl8pPr marL="29146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8pPr>
      <a:lvl9pPr marL="3371850" indent="-114300" algn="l" rtl="0" fontAlgn="base">
        <a:lnSpc>
          <a:spcPts val="1600"/>
        </a:lnSpc>
        <a:spcBef>
          <a:spcPct val="10000"/>
        </a:spcBef>
        <a:spcAft>
          <a:spcPct val="30000"/>
        </a:spcAft>
        <a:buSzPct val="80000"/>
        <a:buChar char="•"/>
        <a:defRPr sz="14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1.png"/><Relationship Id="rId7" Type="http://schemas.openxmlformats.org/officeDocument/2006/relationships/diagramData" Target="../diagrams/data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diagramDrawing" Target="../diagrams/drawing1.xml"/><Relationship Id="rId5" Type="http://schemas.openxmlformats.org/officeDocument/2006/relationships/image" Target="../media/image1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2.png"/><Relationship Id="rId9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UCLA Medical Center, Santa Monica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598613"/>
            <a:ext cx="5129731" cy="4344987"/>
          </a:xfrm>
        </p:spPr>
        <p:txBody>
          <a:bodyPr/>
          <a:lstStyle/>
          <a:p>
            <a:pPr marL="0" lvl="1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accent1"/>
                </a:solidFill>
              </a:rPr>
              <a:t>The </a:t>
            </a:r>
            <a:r>
              <a:rPr lang="en-US" sz="1800" dirty="0" err="1">
                <a:solidFill>
                  <a:schemeClr val="accent1"/>
                </a:solidFill>
              </a:rPr>
              <a:t>BirthPlace</a:t>
            </a:r>
            <a:r>
              <a:rPr lang="en-US" sz="1800" dirty="0">
                <a:solidFill>
                  <a:schemeClr val="accent1"/>
                </a:solidFill>
              </a:rPr>
              <a:t>, Santa Monica</a:t>
            </a:r>
          </a:p>
          <a:p>
            <a:pPr marL="210312" lvl="2" indent="-192024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</a:rPr>
              <a:t>Comprehensive maternity services to help expectant parents be ready for their new arrivals.</a:t>
            </a:r>
          </a:p>
          <a:p>
            <a:pPr marL="210312" lvl="2" indent="-192024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</a:rPr>
              <a:t>Comfortable, home-like LDR rooms</a:t>
            </a:r>
          </a:p>
          <a:p>
            <a:pPr marL="210312" lvl="2" indent="-192024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 err="1">
                <a:solidFill>
                  <a:srgbClr val="000000"/>
                </a:solidFill>
              </a:rPr>
              <a:t>Laborist</a:t>
            </a:r>
            <a:r>
              <a:rPr lang="en-US" sz="1600" dirty="0">
                <a:solidFill>
                  <a:srgbClr val="000000"/>
                </a:solidFill>
              </a:rPr>
              <a:t> Program</a:t>
            </a:r>
          </a:p>
          <a:p>
            <a:pPr marL="210312" lvl="2" indent="-192024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</a:rPr>
              <a:t>16-bassinet Neonatal Intensive Care Unit</a:t>
            </a:r>
          </a:p>
          <a:p>
            <a:pPr marL="0" lvl="1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accent1"/>
                </a:solidFill>
              </a:rPr>
              <a:t>Expanded pediatric services</a:t>
            </a:r>
          </a:p>
          <a:p>
            <a:pPr marL="210312" lvl="2" indent="-192024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</a:rPr>
              <a:t>25-bed Pediatric Unit — the only inpatient pediatric unit in Santa Monica</a:t>
            </a:r>
          </a:p>
          <a:p>
            <a:pPr marL="210312" lvl="2" indent="-192024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</a:rPr>
              <a:t>Operates as a unit of Mattel Children’s Hospital UCLA</a:t>
            </a:r>
          </a:p>
          <a:p>
            <a:pPr marL="210312" lvl="2" indent="-192024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</a:rPr>
              <a:t>Teen Cancer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130B07-FD0D-6547-B94D-1A52E3C2845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332" y="1371600"/>
            <a:ext cx="3132667" cy="2032618"/>
          </a:xfrm>
          <a:prstGeom prst="rect">
            <a:avLst/>
          </a:prstGeom>
        </p:spPr>
      </p:pic>
      <p:pic>
        <p:nvPicPr>
          <p:cNvPr id="6" name="Picture 17" descr="UCLA_105_lowerr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332" y="3498687"/>
            <a:ext cx="3132667" cy="267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813"/>
            <a:ext cx="9144000" cy="6858000"/>
          </a:xfrm>
          <a:prstGeom prst="rect">
            <a:avLst/>
          </a:prstGeom>
          <a:solidFill>
            <a:srgbClr val="2B70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i="1"/>
          </a:p>
        </p:txBody>
      </p:sp>
      <p:pic>
        <p:nvPicPr>
          <p:cNvPr id="9" name="Picture 10" descr="UCLA_H_RGB_REV_NEW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34" y="1667184"/>
            <a:ext cx="3362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08586" y="3066474"/>
            <a:ext cx="65258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AMP Conference – April 29, 2019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Work Life Balance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Susi Takeuchi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Chief Human Resources Officer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71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work and personal tasks and commitments separated into defined blocks of time</a:t>
            </a:r>
          </a:p>
          <a:p>
            <a:r>
              <a:rPr lang="en-US" dirty="0"/>
              <a:t>F</a:t>
            </a:r>
            <a:r>
              <a:rPr lang="en-US" dirty="0" smtClean="0"/>
              <a:t>ocus work on work time and family on family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3059996"/>
            <a:ext cx="3983420" cy="298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Firsters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598614"/>
            <a:ext cx="7769225" cy="1596532"/>
          </a:xfrm>
        </p:spPr>
        <p:txBody>
          <a:bodyPr/>
          <a:lstStyle/>
          <a:p>
            <a:r>
              <a:rPr lang="en-US" dirty="0" smtClean="0"/>
              <a:t>Allow work to interrupt family, </a:t>
            </a:r>
            <a:r>
              <a:rPr lang="en-US" dirty="0"/>
              <a:t>but do not allow </a:t>
            </a:r>
            <a:r>
              <a:rPr lang="en-US" dirty="0" smtClean="0"/>
              <a:t>family </a:t>
            </a:r>
            <a:r>
              <a:rPr lang="en-US" dirty="0"/>
              <a:t>to interrupt </a:t>
            </a:r>
            <a:r>
              <a:rPr lang="en-US" dirty="0" smtClean="0"/>
              <a:t>work time</a:t>
            </a:r>
          </a:p>
          <a:p>
            <a:r>
              <a:rPr lang="en-US" dirty="0" smtClean="0"/>
              <a:t>Actively involved with business calls, texts or emails at sporting events or on vacation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931" y="3079531"/>
            <a:ext cx="3977757" cy="290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2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Firsters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family to interrupt work, but do not allow work to interrupt family time</a:t>
            </a:r>
          </a:p>
          <a:p>
            <a:r>
              <a:rPr lang="en-US" dirty="0" smtClean="0"/>
              <a:t>Use technology to stay connected with family while at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6" descr="Image result for family fi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70" y="2771210"/>
            <a:ext cx="4008296" cy="331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598613"/>
            <a:ext cx="7769225" cy="1586021"/>
          </a:xfrm>
        </p:spPr>
        <p:txBody>
          <a:bodyPr/>
          <a:lstStyle/>
          <a:p>
            <a:r>
              <a:rPr lang="en-US" dirty="0" smtClean="0"/>
              <a:t>Switch back and forth between cycles of either highly integrating family and work followed by periods of intentionally separating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448" y="2717097"/>
            <a:ext cx="3200837" cy="34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0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Work Life Preference?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178" y="1376486"/>
            <a:ext cx="1218728" cy="1278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334" y="3070665"/>
            <a:ext cx="1076104" cy="807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708" y="4817264"/>
            <a:ext cx="1345561" cy="983166"/>
          </a:xfrm>
          <a:prstGeom prst="rect">
            <a:avLst/>
          </a:prstGeom>
        </p:spPr>
      </p:pic>
      <p:pic>
        <p:nvPicPr>
          <p:cNvPr id="8" name="Picture 6" descr="Image result for family fir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44" y="4802822"/>
            <a:ext cx="1126093" cy="9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926" y="2862994"/>
            <a:ext cx="1047659" cy="1115563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462463713"/>
              </p:ext>
            </p:extLst>
          </p:nvPr>
        </p:nvGraphicFramePr>
        <p:xfrm>
          <a:off x="1653244" y="17724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9806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 a Work Life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Tailored to you and your work life needs</a:t>
            </a:r>
          </a:p>
          <a:p>
            <a:r>
              <a:rPr lang="en-US" dirty="0" smtClean="0"/>
              <a:t>Includes deliberate and intentional goals and strategies</a:t>
            </a:r>
          </a:p>
          <a:p>
            <a:r>
              <a:rPr lang="en-US" dirty="0" smtClean="0"/>
              <a:t>May change over time</a:t>
            </a:r>
          </a:p>
          <a:p>
            <a:r>
              <a:rPr lang="en-US" dirty="0" smtClean="0"/>
              <a:t>Plan includes your:</a:t>
            </a:r>
          </a:p>
          <a:p>
            <a:pPr lvl="1"/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Current realities</a:t>
            </a:r>
          </a:p>
          <a:p>
            <a:pPr lvl="1"/>
            <a:r>
              <a:rPr lang="en-US" dirty="0" smtClean="0"/>
              <a:t>Work/life preference and alignment to your work/life</a:t>
            </a:r>
          </a:p>
          <a:p>
            <a:pPr lvl="1"/>
            <a:r>
              <a:rPr lang="en-US" dirty="0" smtClean="0"/>
              <a:t>Strategies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Your Goals?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93979"/>
            <a:ext cx="8144477" cy="4344987"/>
          </a:xfrm>
        </p:spPr>
        <p:txBody>
          <a:bodyPr/>
          <a:lstStyle/>
          <a:p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Do you desire to be a top performer in your job?</a:t>
            </a:r>
          </a:p>
          <a:p>
            <a:pPr lvl="1"/>
            <a:r>
              <a:rPr lang="en-US" dirty="0" smtClean="0"/>
              <a:t>Are you looking to get promoted or are you satisfied with your current job?</a:t>
            </a:r>
          </a:p>
          <a:p>
            <a:pPr lvl="1"/>
            <a:r>
              <a:rPr lang="en-US" dirty="0" smtClean="0"/>
              <a:t>Are you seeking a different job opportunity outside of your current scope?</a:t>
            </a:r>
          </a:p>
          <a:p>
            <a:r>
              <a:rPr lang="en-US" dirty="0" smtClean="0"/>
              <a:t>Home</a:t>
            </a:r>
          </a:p>
          <a:p>
            <a:pPr lvl="1"/>
            <a:r>
              <a:rPr lang="en-US" dirty="0" smtClean="0"/>
              <a:t>What do you want to do for yourself?</a:t>
            </a:r>
          </a:p>
          <a:p>
            <a:pPr lvl="1"/>
            <a:r>
              <a:rPr lang="en-US" dirty="0" smtClean="0"/>
              <a:t>Are you in a relationship and what do you want out of that?</a:t>
            </a:r>
          </a:p>
          <a:p>
            <a:pPr lvl="1"/>
            <a:r>
              <a:rPr lang="en-US" dirty="0" smtClean="0"/>
              <a:t>Do you have children and what kind of parent do you want to be?</a:t>
            </a:r>
          </a:p>
          <a:p>
            <a:pPr lvl="1"/>
            <a:r>
              <a:rPr lang="en-US" dirty="0" smtClean="0"/>
              <a:t>What do you want to give and receive from your circle of friends and extended family?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4" y="1703451"/>
            <a:ext cx="6640364" cy="3594215"/>
          </a:xfrm>
        </p:spPr>
        <p:txBody>
          <a:bodyPr/>
          <a:lstStyle/>
          <a:p>
            <a:r>
              <a:rPr lang="en-US" dirty="0" smtClean="0"/>
              <a:t>Provide love, support and guidance to my family</a:t>
            </a:r>
          </a:p>
          <a:p>
            <a:endParaRPr lang="en-US" dirty="0" smtClean="0"/>
          </a:p>
          <a:p>
            <a:r>
              <a:rPr lang="en-US" dirty="0" smtClean="0"/>
              <a:t>Have a job that challenges me, where I can bring my best performance</a:t>
            </a:r>
          </a:p>
          <a:p>
            <a:endParaRPr lang="en-US" dirty="0" smtClean="0"/>
          </a:p>
          <a:p>
            <a:r>
              <a:rPr lang="en-US" dirty="0" smtClean="0"/>
              <a:t>Stay connected with friends and </a:t>
            </a:r>
            <a:r>
              <a:rPr lang="en-US" dirty="0" smtClean="0"/>
              <a:t>extended family </a:t>
            </a:r>
            <a:r>
              <a:rPr lang="en-US" dirty="0" smtClean="0"/>
              <a:t>to live and </a:t>
            </a:r>
            <a:r>
              <a:rPr lang="en-US" dirty="0" smtClean="0"/>
              <a:t>laugh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Be healthy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845" y="2566017"/>
            <a:ext cx="2017017" cy="247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Your Current Realities?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556572"/>
            <a:ext cx="8144477" cy="4344987"/>
          </a:xfrm>
        </p:spPr>
        <p:txBody>
          <a:bodyPr/>
          <a:lstStyle/>
          <a:p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I need to learn about project management for my next potential job.</a:t>
            </a:r>
          </a:p>
          <a:p>
            <a:pPr lvl="1"/>
            <a:r>
              <a:rPr lang="en-US" dirty="0" smtClean="0"/>
              <a:t>I work 10 hours per day due to my workload.</a:t>
            </a:r>
          </a:p>
          <a:p>
            <a:pPr lvl="1"/>
            <a:r>
              <a:rPr lang="en-US" dirty="0" smtClean="0"/>
              <a:t>My manager expects me to be available 24/7.</a:t>
            </a:r>
          </a:p>
          <a:p>
            <a:pPr lvl="1"/>
            <a:r>
              <a:rPr lang="en-US" dirty="0" smtClean="0"/>
              <a:t>I am an expert at my job and tend to finish my work early.</a:t>
            </a:r>
          </a:p>
          <a:p>
            <a:r>
              <a:rPr lang="en-US" dirty="0" smtClean="0"/>
              <a:t>Home</a:t>
            </a:r>
          </a:p>
          <a:p>
            <a:pPr lvl="1"/>
            <a:r>
              <a:rPr lang="en-US" dirty="0" smtClean="0"/>
              <a:t>I have to pick my kids up from day care by 6:00 pm.</a:t>
            </a:r>
          </a:p>
          <a:p>
            <a:pPr lvl="1"/>
            <a:r>
              <a:rPr lang="en-US" dirty="0" smtClean="0"/>
              <a:t>My significant other is very ill.</a:t>
            </a:r>
          </a:p>
          <a:p>
            <a:pPr lvl="1"/>
            <a:r>
              <a:rPr lang="en-US" dirty="0" smtClean="0"/>
              <a:t>I have a roommate and we go out all of the time.</a:t>
            </a:r>
          </a:p>
          <a:p>
            <a:pPr lvl="1"/>
            <a:r>
              <a:rPr lang="en-US" dirty="0" smtClean="0"/>
              <a:t>It’s just me and I have a lot of time on my hands.</a:t>
            </a:r>
          </a:p>
          <a:p>
            <a:pPr lvl="1"/>
            <a:r>
              <a:rPr lang="en-US" dirty="0" smtClean="0"/>
              <a:t>We are empty nesters and have flexibility.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Realities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642355"/>
              </p:ext>
            </p:extLst>
          </p:nvPr>
        </p:nvGraphicFramePr>
        <p:xfrm>
          <a:off x="3394270" y="1598613"/>
          <a:ext cx="2589742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742">
                  <a:extLst>
                    <a:ext uri="{9D8B030D-6E8A-4147-A177-3AD203B41FA5}">
                      <a16:colId xmlns:a16="http://schemas.microsoft.com/office/drawing/2014/main" val="3933709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Married with Kids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28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Pick up kids by 6:30 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9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Chauffeur</a:t>
                      </a:r>
                      <a:r>
                        <a:rPr lang="en-US" baseline="0" dirty="0" smtClean="0"/>
                        <a:t> kids to activities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243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Cook, clean</a:t>
                      </a:r>
                      <a:r>
                        <a:rPr lang="en-US" baseline="0" dirty="0" smtClean="0"/>
                        <a:t>, laundry, </a:t>
                      </a:r>
                      <a:r>
                        <a:rPr lang="en-US" baseline="0" dirty="0" err="1" smtClean="0"/>
                        <a:t>etc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etc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etc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033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Spent a</a:t>
                      </a:r>
                      <a:r>
                        <a:rPr lang="en-US" baseline="0" dirty="0" smtClean="0"/>
                        <a:t> lot of time with friends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092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jobs required hours beyond 40</a:t>
                      </a:r>
                      <a:r>
                        <a:rPr lang="en-US" baseline="0" dirty="0" smtClean="0"/>
                        <a:t> hours/week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49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job responsibilities were increasingly more challenging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169511"/>
                  </a:ext>
                </a:extLst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014432"/>
              </p:ext>
            </p:extLst>
          </p:nvPr>
        </p:nvGraphicFramePr>
        <p:xfrm>
          <a:off x="6246556" y="1598613"/>
          <a:ext cx="2589742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742">
                  <a:extLst>
                    <a:ext uri="{9D8B030D-6E8A-4147-A177-3AD203B41FA5}">
                      <a16:colId xmlns:a16="http://schemas.microsoft.com/office/drawing/2014/main" val="3011637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r>
                        <a:rPr lang="en-US" baseline="0" dirty="0" smtClean="0"/>
                        <a:t> Nester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28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Kids completed college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9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Subsidize</a:t>
                      </a:r>
                      <a:r>
                        <a:rPr lang="en-US" baseline="0" dirty="0" smtClean="0"/>
                        <a:t> kids’ expenses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243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Husband is very ill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033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 time to spend with friends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227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jobs</a:t>
                      </a:r>
                      <a:r>
                        <a:rPr lang="en-US" baseline="0" dirty="0" smtClean="0"/>
                        <a:t> requires 24/7 availability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 jobs are very</a:t>
                      </a:r>
                      <a:r>
                        <a:rPr lang="en-US" baseline="0" dirty="0" smtClean="0"/>
                        <a:t> challenging and demanding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288907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340820"/>
              </p:ext>
            </p:extLst>
          </p:nvPr>
        </p:nvGraphicFramePr>
        <p:xfrm>
          <a:off x="684213" y="1598613"/>
          <a:ext cx="2589742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742">
                  <a:extLst>
                    <a:ext uri="{9D8B030D-6E8A-4147-A177-3AD203B41FA5}">
                      <a16:colId xmlns:a16="http://schemas.microsoft.com/office/drawing/2014/main" val="3755644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&amp; Young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28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Lived</a:t>
                      </a:r>
                      <a:r>
                        <a:rPr lang="en-US" baseline="0" dirty="0" smtClean="0"/>
                        <a:t> at home w/ parents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9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Attending college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243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Minimal financial responsibilities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033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Spent</a:t>
                      </a:r>
                      <a:r>
                        <a:rPr lang="en-US" baseline="0" dirty="0" smtClean="0"/>
                        <a:t> a lot of time with friends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094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jobs required work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mainly 8</a:t>
                      </a:r>
                      <a:r>
                        <a:rPr lang="en-US" baseline="0" dirty="0" smtClean="0"/>
                        <a:t> am to 5 pm 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51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Able to master my job</a:t>
                      </a:r>
                      <a:r>
                        <a:rPr lang="en-US" baseline="0" dirty="0" smtClean="0"/>
                        <a:t> responsibilities easily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902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70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condition in which different elements </a:t>
            </a:r>
            <a:r>
              <a:rPr lang="en-US" dirty="0" smtClean="0">
                <a:solidFill>
                  <a:srgbClr val="FF0000"/>
                </a:solidFill>
              </a:rPr>
              <a:t>are equal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 descr="Image result for ba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97" y="2613081"/>
            <a:ext cx="3330518" cy="333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Work/Life Preference?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76870" y="1753287"/>
            <a:ext cx="4047011" cy="2300097"/>
          </a:xfrm>
        </p:spPr>
        <p:txBody>
          <a:bodyPr/>
          <a:lstStyle/>
          <a:p>
            <a:r>
              <a:rPr lang="en-US" dirty="0" smtClean="0"/>
              <a:t>Integrator</a:t>
            </a:r>
          </a:p>
          <a:p>
            <a:r>
              <a:rPr lang="en-US" dirty="0" smtClean="0"/>
              <a:t>Separator</a:t>
            </a:r>
          </a:p>
          <a:p>
            <a:r>
              <a:rPr lang="en-US" dirty="0" smtClean="0"/>
              <a:t>Work Firster</a:t>
            </a:r>
          </a:p>
          <a:p>
            <a:r>
              <a:rPr lang="en-US" dirty="0" smtClean="0"/>
              <a:t>Family Firster</a:t>
            </a:r>
          </a:p>
          <a:p>
            <a:r>
              <a:rPr lang="en-US" dirty="0" smtClean="0"/>
              <a:t>Cycler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110403" y="4722028"/>
            <a:ext cx="6091901" cy="14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30000"/>
              </a:spcAft>
              <a:buChar char="•"/>
              <a:defRPr sz="2400">
                <a:solidFill>
                  <a:schemeClr val="accent1"/>
                </a:solidFill>
                <a:latin typeface="+mn-lt"/>
                <a:ea typeface="+mn-ea"/>
                <a:cs typeface="ＭＳ Ｐゴシック" charset="0"/>
              </a:defRPr>
            </a:lvl1pPr>
            <a:lvl2pPr marL="514350" indent="-114300" algn="l" rtl="0" eaLnBrk="0" fontAlgn="base" hangingPunct="0">
              <a:lnSpc>
                <a:spcPts val="22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2pPr>
            <a:lvl3pPr marL="855663" indent="-117475" algn="l" rtl="0" eaLnBrk="0" fontAlgn="base" hangingPunct="0">
              <a:lnSpc>
                <a:spcPts val="20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3pPr>
            <a:lvl4pPr marL="1200150" indent="-114300" algn="l" rtl="0" eaLnBrk="0" fontAlgn="base" hangingPunct="0">
              <a:lnSpc>
                <a:spcPts val="18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6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4pPr>
            <a:lvl5pPr marL="1543050" indent="-114300" algn="l" rtl="0" eaLnBrk="0" fontAlgn="base" hangingPunct="0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  <a:cs typeface="ＭＳ Ｐゴシック" charset="0"/>
              </a:defRPr>
            </a:lvl5pPr>
            <a:lvl6pPr marL="20002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4574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29146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371850" indent="-114300" algn="l" rtl="0" fontAlgn="base">
              <a:lnSpc>
                <a:spcPts val="1600"/>
              </a:lnSpc>
              <a:spcBef>
                <a:spcPct val="10000"/>
              </a:spcBef>
              <a:spcAft>
                <a:spcPct val="30000"/>
              </a:spcAft>
              <a:buSzPct val="80000"/>
              <a:buChar char="•"/>
              <a:defRPr sz="14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How does your preference align with your job/culture and personal life?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886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Realities and Preference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585894"/>
              </p:ext>
            </p:extLst>
          </p:nvPr>
        </p:nvGraphicFramePr>
        <p:xfrm>
          <a:off x="684213" y="1598613"/>
          <a:ext cx="2589742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742">
                  <a:extLst>
                    <a:ext uri="{9D8B030D-6E8A-4147-A177-3AD203B41FA5}">
                      <a16:colId xmlns:a16="http://schemas.microsoft.com/office/drawing/2014/main" val="3755644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&amp; Young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28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Lived</a:t>
                      </a:r>
                      <a:r>
                        <a:rPr lang="en-US" baseline="0" dirty="0" smtClean="0"/>
                        <a:t> at home w/ parents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9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Attending college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243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Minimal financial responsibilities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033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Spent</a:t>
                      </a:r>
                      <a:r>
                        <a:rPr lang="en-US" baseline="0" dirty="0" smtClean="0"/>
                        <a:t> a lot of time with friends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094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jobs required work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mainly 8</a:t>
                      </a:r>
                      <a:r>
                        <a:rPr lang="en-US" baseline="0" dirty="0" smtClean="0"/>
                        <a:t> am to 5 pm 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51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Able to master my job</a:t>
                      </a:r>
                      <a:r>
                        <a:rPr lang="en-US" baseline="0" dirty="0" smtClean="0"/>
                        <a:t> responsibilities easily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90236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94245" y="2729553"/>
            <a:ext cx="4553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Preference:		Separator</a:t>
            </a:r>
          </a:p>
          <a:p>
            <a:endParaRPr lang="en-US" dirty="0" smtClean="0"/>
          </a:p>
          <a:p>
            <a:r>
              <a:rPr lang="en-US" dirty="0" smtClean="0"/>
              <a:t>Job/Culture Needs:	Separator</a:t>
            </a:r>
          </a:p>
          <a:p>
            <a:endParaRPr lang="en-US" dirty="0"/>
          </a:p>
          <a:p>
            <a:r>
              <a:rPr lang="en-US" dirty="0" smtClean="0"/>
              <a:t>Alignment:		Yes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460" y="1710438"/>
            <a:ext cx="1076104" cy="80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6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Realities and Preference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720722"/>
              </p:ext>
            </p:extLst>
          </p:nvPr>
        </p:nvGraphicFramePr>
        <p:xfrm>
          <a:off x="855787" y="1562219"/>
          <a:ext cx="2589742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742">
                  <a:extLst>
                    <a:ext uri="{9D8B030D-6E8A-4147-A177-3AD203B41FA5}">
                      <a16:colId xmlns:a16="http://schemas.microsoft.com/office/drawing/2014/main" val="3933709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Married with Kids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28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Pick up kids by 6:30 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9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Chauffeur</a:t>
                      </a:r>
                      <a:r>
                        <a:rPr lang="en-US" baseline="0" dirty="0" smtClean="0"/>
                        <a:t> kids to activities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243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Cook, clean</a:t>
                      </a:r>
                      <a:r>
                        <a:rPr lang="en-US" baseline="0" dirty="0" smtClean="0"/>
                        <a:t>, laundry, </a:t>
                      </a:r>
                      <a:r>
                        <a:rPr lang="en-US" baseline="0" dirty="0" err="1" smtClean="0"/>
                        <a:t>etc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etc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etc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033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Spent a</a:t>
                      </a:r>
                      <a:r>
                        <a:rPr lang="en-US" baseline="0" dirty="0" smtClean="0"/>
                        <a:t> lot of time with friends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092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jobs required hours beyond 40</a:t>
                      </a:r>
                      <a:r>
                        <a:rPr lang="en-US" baseline="0" dirty="0" smtClean="0"/>
                        <a:t> hours/week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49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job responsibilities were increasingly more challenging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16951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288" y="1614100"/>
            <a:ext cx="1104336" cy="11588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94245" y="2729553"/>
            <a:ext cx="4553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Preference:		Integrator</a:t>
            </a:r>
          </a:p>
          <a:p>
            <a:endParaRPr lang="en-US" dirty="0" smtClean="0"/>
          </a:p>
          <a:p>
            <a:r>
              <a:rPr lang="en-US" dirty="0" smtClean="0"/>
              <a:t>Job/Culture Needs:	Work First</a:t>
            </a:r>
          </a:p>
          <a:p>
            <a:r>
              <a:rPr lang="en-US" dirty="0"/>
              <a:t>	</a:t>
            </a:r>
            <a:r>
              <a:rPr lang="en-US" dirty="0" smtClean="0"/>
              <a:t>		Integrator</a:t>
            </a:r>
          </a:p>
          <a:p>
            <a:endParaRPr lang="en-US" dirty="0"/>
          </a:p>
          <a:p>
            <a:r>
              <a:rPr lang="en-US" dirty="0" smtClean="0"/>
              <a:t>Alignment:		No/Yes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Realities and Preference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751120"/>
              </p:ext>
            </p:extLst>
          </p:nvPr>
        </p:nvGraphicFramePr>
        <p:xfrm>
          <a:off x="684213" y="1739640"/>
          <a:ext cx="2589742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742">
                  <a:extLst>
                    <a:ext uri="{9D8B030D-6E8A-4147-A177-3AD203B41FA5}">
                      <a16:colId xmlns:a16="http://schemas.microsoft.com/office/drawing/2014/main" val="3011637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r>
                        <a:rPr lang="en-US" baseline="0" dirty="0" smtClean="0"/>
                        <a:t> Nester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28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Kids completed college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9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Subsidize</a:t>
                      </a:r>
                      <a:r>
                        <a:rPr lang="en-US" baseline="0" dirty="0" smtClean="0"/>
                        <a:t> kids’ expenses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243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Husband is very ill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033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 time to spend with friends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227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jobs</a:t>
                      </a:r>
                      <a:r>
                        <a:rPr lang="en-US" baseline="0" dirty="0" smtClean="0"/>
                        <a:t> requires 24/7 availability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 jobs are very</a:t>
                      </a:r>
                      <a:r>
                        <a:rPr lang="en-US" baseline="0" dirty="0" smtClean="0"/>
                        <a:t> challenging and demanding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288907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288" y="1614100"/>
            <a:ext cx="1104336" cy="11588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80597" y="3025255"/>
            <a:ext cx="4553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Preference:		Integrator</a:t>
            </a:r>
          </a:p>
          <a:p>
            <a:endParaRPr lang="en-US" dirty="0" smtClean="0"/>
          </a:p>
          <a:p>
            <a:r>
              <a:rPr lang="en-US" dirty="0" smtClean="0"/>
              <a:t>Job/Culture Needs:	Integrator</a:t>
            </a:r>
          </a:p>
          <a:p>
            <a:endParaRPr lang="en-US" dirty="0"/>
          </a:p>
          <a:p>
            <a:r>
              <a:rPr lang="en-US" dirty="0" smtClean="0"/>
              <a:t>Alignment:		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0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Your Strategies to Achieve Your Work Life Goals?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748738"/>
            <a:ext cx="7769225" cy="4344987"/>
          </a:xfrm>
        </p:spPr>
        <p:txBody>
          <a:bodyPr/>
          <a:lstStyle/>
          <a:p>
            <a:r>
              <a:rPr lang="en-US" dirty="0" smtClean="0"/>
              <a:t>Keep your overall Work Life Goals in mind</a:t>
            </a:r>
          </a:p>
          <a:p>
            <a:r>
              <a:rPr lang="en-US" dirty="0" smtClean="0"/>
              <a:t>Develop deliberate and intentional strategies to achieve your Goals, keeping your Current Realities at the forefront</a:t>
            </a:r>
          </a:p>
          <a:p>
            <a:pPr lvl="1"/>
            <a:r>
              <a:rPr lang="en-US" dirty="0" smtClean="0"/>
              <a:t>Strategies may be to achieve better alignment of your job/work culture with your preference</a:t>
            </a:r>
          </a:p>
          <a:p>
            <a:pPr lvl="1"/>
            <a:r>
              <a:rPr lang="en-US" dirty="0" smtClean="0"/>
              <a:t>Strategies may focus on goals that have higher priorities in your current life</a:t>
            </a:r>
          </a:p>
          <a:p>
            <a:pPr lvl="1"/>
            <a:r>
              <a:rPr lang="en-US" dirty="0" smtClean="0"/>
              <a:t>You should re-visit and adjust your strategies throughout your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Strategies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4213" y="1598613"/>
          <a:ext cx="2589742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742">
                  <a:extLst>
                    <a:ext uri="{9D8B030D-6E8A-4147-A177-3AD203B41FA5}">
                      <a16:colId xmlns:a16="http://schemas.microsoft.com/office/drawing/2014/main" val="3755644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Single &amp; Young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28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Lived</a:t>
                      </a:r>
                      <a:r>
                        <a:rPr lang="en-US" baseline="0" dirty="0" smtClean="0"/>
                        <a:t> at home w/ parents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9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Attending college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243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Minimal financial responsibilities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033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Spent</a:t>
                      </a:r>
                      <a:r>
                        <a:rPr lang="en-US" baseline="0" dirty="0" smtClean="0"/>
                        <a:t> a lot of time with friends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094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jobs required work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mainly 8</a:t>
                      </a:r>
                      <a:r>
                        <a:rPr lang="en-US" baseline="0" dirty="0" smtClean="0"/>
                        <a:t> am to 5 pm 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51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Able to master my job</a:t>
                      </a:r>
                      <a:r>
                        <a:rPr lang="en-US" baseline="0" dirty="0" smtClean="0"/>
                        <a:t> responsibilities easily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90236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94245" y="1824252"/>
            <a:ext cx="4553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Preference:		Separator</a:t>
            </a:r>
          </a:p>
          <a:p>
            <a:r>
              <a:rPr lang="en-US" dirty="0" smtClean="0"/>
              <a:t>Job/Culture Needs:	Separator</a:t>
            </a:r>
          </a:p>
          <a:p>
            <a:r>
              <a:rPr lang="en-US" dirty="0" smtClean="0"/>
              <a:t>Alignment:		Yes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944" y="268325"/>
            <a:ext cx="1076104" cy="8076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4245" y="3209499"/>
            <a:ext cx="46857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Strategies: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Maximize my non-working hours to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Spend Friday and Saturday nights with 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Get my work done quickly and accurately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Volunteer for work projects to learn new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3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855787" y="1562219"/>
          <a:ext cx="2589742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742">
                  <a:extLst>
                    <a:ext uri="{9D8B030D-6E8A-4147-A177-3AD203B41FA5}">
                      <a16:colId xmlns:a16="http://schemas.microsoft.com/office/drawing/2014/main" val="3933709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Married with Kids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28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Pick up kids by 6:30 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9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Chauffeur</a:t>
                      </a:r>
                      <a:r>
                        <a:rPr lang="en-US" baseline="0" dirty="0" smtClean="0"/>
                        <a:t> kids to activities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243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Cook, clean</a:t>
                      </a:r>
                      <a:r>
                        <a:rPr lang="en-US" baseline="0" dirty="0" smtClean="0"/>
                        <a:t>, laundry, </a:t>
                      </a:r>
                      <a:r>
                        <a:rPr lang="en-US" baseline="0" dirty="0" err="1" smtClean="0"/>
                        <a:t>etc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etc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etc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033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Spent a</a:t>
                      </a:r>
                      <a:r>
                        <a:rPr lang="en-US" baseline="0" dirty="0" smtClean="0"/>
                        <a:t> lot of time with friends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092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jobs required hours beyond 40</a:t>
                      </a:r>
                      <a:r>
                        <a:rPr lang="en-US" baseline="0" dirty="0" smtClean="0"/>
                        <a:t> hours/week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49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job responsibilities were increasingly more challenging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16951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121" y="103192"/>
            <a:ext cx="1104336" cy="11588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45654" y="1794630"/>
            <a:ext cx="4553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Preference:		Integrator</a:t>
            </a:r>
          </a:p>
          <a:p>
            <a:r>
              <a:rPr lang="en-US" dirty="0" smtClean="0"/>
              <a:t>Job/Culture Needs:	Work First</a:t>
            </a:r>
          </a:p>
          <a:p>
            <a:r>
              <a:rPr lang="en-US" dirty="0"/>
              <a:t>	</a:t>
            </a:r>
            <a:r>
              <a:rPr lang="en-US" dirty="0" smtClean="0"/>
              <a:t>		Integrator</a:t>
            </a:r>
          </a:p>
          <a:p>
            <a:r>
              <a:rPr lang="en-US" dirty="0" smtClean="0"/>
              <a:t>Alignment:		No/Yes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99635" y="3407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My Strategies: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Maximize alternate work schedule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Make </a:t>
            </a:r>
            <a:r>
              <a:rPr lang="en-US" dirty="0" smtClean="0"/>
              <a:t>hard decisions </a:t>
            </a:r>
            <a:r>
              <a:rPr lang="en-US" dirty="0" smtClean="0"/>
              <a:t>on relative importance on work and home conflicts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Prioritize family over job opportunities that would impact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Hire help!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121" y="103192"/>
            <a:ext cx="1104336" cy="11588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45654" y="1794630"/>
            <a:ext cx="4553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Preference:		Integrator</a:t>
            </a:r>
          </a:p>
          <a:p>
            <a:r>
              <a:rPr lang="en-US" dirty="0" smtClean="0"/>
              <a:t>Job/Culture Needs:</a:t>
            </a:r>
            <a:r>
              <a:rPr lang="en-US" dirty="0"/>
              <a:t>	</a:t>
            </a:r>
            <a:r>
              <a:rPr lang="en-US" dirty="0" smtClean="0"/>
              <a:t>Integrator</a:t>
            </a:r>
          </a:p>
          <a:p>
            <a:r>
              <a:rPr lang="en-US" dirty="0" smtClean="0"/>
              <a:t>Alignment:		Yes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99635" y="3407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My Strategies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Take care of my husband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Maximize personal time and work </a:t>
            </a:r>
            <a:r>
              <a:rPr lang="en-US" dirty="0" smtClean="0"/>
              <a:t>time at every possible minute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Manage my meetings better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 “me” time</a:t>
            </a:r>
            <a:endParaRPr lang="en-US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978388"/>
              </p:ext>
            </p:extLst>
          </p:nvPr>
        </p:nvGraphicFramePr>
        <p:xfrm>
          <a:off x="684213" y="1739640"/>
          <a:ext cx="2589742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742">
                  <a:extLst>
                    <a:ext uri="{9D8B030D-6E8A-4147-A177-3AD203B41FA5}">
                      <a16:colId xmlns:a16="http://schemas.microsoft.com/office/drawing/2014/main" val="3011637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Empty</a:t>
                      </a:r>
                      <a:r>
                        <a:rPr lang="en-US" baseline="0" dirty="0" smtClean="0"/>
                        <a:t> Nester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28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Kids completed college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9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Subsidize</a:t>
                      </a:r>
                      <a:r>
                        <a:rPr lang="en-US" baseline="0" dirty="0" smtClean="0"/>
                        <a:t> kids’ expenses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243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Husband is very ill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033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Less time to spend with friends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227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My jobs</a:t>
                      </a:r>
                      <a:r>
                        <a:rPr lang="en-US" baseline="0" dirty="0" smtClean="0"/>
                        <a:t> requires 24/7 availability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My jobs are very</a:t>
                      </a:r>
                      <a:r>
                        <a:rPr lang="en-US" baseline="0" dirty="0" smtClean="0"/>
                        <a:t> challenging and demanding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288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0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Care of Yourself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3238" y="1606550"/>
            <a:ext cx="7769225" cy="4459288"/>
          </a:xfrm>
        </p:spPr>
        <p:txBody>
          <a:bodyPr/>
          <a:lstStyle/>
          <a:p>
            <a:r>
              <a:rPr lang="en-US" altLang="en-US" dirty="0" smtClean="0"/>
              <a:t>What is it not:</a:t>
            </a:r>
          </a:p>
          <a:p>
            <a:pPr lvl="1"/>
            <a:r>
              <a:rPr lang="en-US" altLang="en-US" dirty="0" smtClean="0"/>
              <a:t>Taking an annual vacation 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What it is:</a:t>
            </a:r>
          </a:p>
          <a:p>
            <a:pPr lvl="1"/>
            <a:r>
              <a:rPr lang="en-US" altLang="en-US" dirty="0" smtClean="0"/>
              <a:t>Emotional well-being</a:t>
            </a:r>
          </a:p>
          <a:p>
            <a:pPr lvl="1"/>
            <a:r>
              <a:rPr lang="en-US" altLang="en-US" dirty="0" smtClean="0"/>
              <a:t>Physical well-being</a:t>
            </a:r>
          </a:p>
          <a:p>
            <a:pPr lvl="1"/>
            <a:r>
              <a:rPr lang="en-US" altLang="en-US" dirty="0" smtClean="0"/>
              <a:t>Nutritional well-being</a:t>
            </a:r>
          </a:p>
          <a:p>
            <a:pPr lvl="1"/>
            <a:r>
              <a:rPr lang="en-US" altLang="en-US" dirty="0" smtClean="0"/>
              <a:t>Financial well-being</a:t>
            </a:r>
          </a:p>
        </p:txBody>
      </p:sp>
    </p:spTree>
    <p:extLst>
      <p:ext uri="{BB962C8B-B14F-4D97-AF65-F5344CB8AC3E}">
        <p14:creationId xmlns:p14="http://schemas.microsoft.com/office/powerpoint/2010/main" val="141973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are the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948906"/>
            <a:ext cx="7769225" cy="3505650"/>
          </a:xfrm>
        </p:spPr>
        <p:txBody>
          <a:bodyPr/>
          <a:lstStyle/>
          <a:p>
            <a:r>
              <a:rPr lang="en-US" dirty="0" smtClean="0"/>
              <a:t>Identify strategies to show your support Work Life Balance</a:t>
            </a:r>
          </a:p>
          <a:p>
            <a:pPr lvl="1"/>
            <a:r>
              <a:rPr lang="en-US" dirty="0" smtClean="0"/>
              <a:t>Are due dates or assignments flexible?</a:t>
            </a:r>
          </a:p>
          <a:p>
            <a:pPr lvl="1"/>
            <a:r>
              <a:rPr lang="en-US" dirty="0" smtClean="0"/>
              <a:t>Are you sending emails on weekends or late evenings?</a:t>
            </a:r>
          </a:p>
          <a:p>
            <a:pPr lvl="1"/>
            <a:r>
              <a:rPr lang="en-US" dirty="0"/>
              <a:t>Can you allow </a:t>
            </a:r>
            <a:r>
              <a:rPr lang="en-US" dirty="0" smtClean="0"/>
              <a:t>flexible or alternate </a:t>
            </a:r>
            <a:r>
              <a:rPr lang="en-US" dirty="0"/>
              <a:t>work </a:t>
            </a:r>
            <a:r>
              <a:rPr lang="en-US" dirty="0" smtClean="0"/>
              <a:t>schedules?</a:t>
            </a:r>
          </a:p>
          <a:p>
            <a:pPr lvl="1"/>
            <a:r>
              <a:rPr lang="en-US" dirty="0" smtClean="0"/>
              <a:t>Are you encouraging time away without working?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Be a role model of Work Life Balance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condition in which different elements are equal or </a:t>
            </a:r>
            <a:r>
              <a:rPr lang="en-US" dirty="0" smtClean="0">
                <a:solidFill>
                  <a:srgbClr val="FF0000"/>
                </a:solidFill>
              </a:rPr>
              <a:t>in the correct proportions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074" name="Picture 2" descr="https://www.zevohealth.com/wp-content/uploads/2018/12/worklife-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04" y="2549033"/>
            <a:ext cx="5643109" cy="31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8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Strategies as a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524" y="2036833"/>
            <a:ext cx="7769225" cy="4344987"/>
          </a:xfrm>
        </p:spPr>
        <p:txBody>
          <a:bodyPr/>
          <a:lstStyle/>
          <a:p>
            <a:r>
              <a:rPr lang="en-US" dirty="0" smtClean="0"/>
              <a:t>Set realistic and stretch </a:t>
            </a:r>
            <a:r>
              <a:rPr lang="en-US" dirty="0" smtClean="0"/>
              <a:t>goals </a:t>
            </a:r>
            <a:r>
              <a:rPr lang="en-US" dirty="0" smtClean="0"/>
              <a:t>while keeping in mind that “Less is More”</a:t>
            </a:r>
          </a:p>
          <a:p>
            <a:r>
              <a:rPr lang="en-US" dirty="0" smtClean="0"/>
              <a:t>Minimize emails on the weekend to my team</a:t>
            </a:r>
          </a:p>
          <a:p>
            <a:r>
              <a:rPr lang="en-US" dirty="0" smtClean="0"/>
              <a:t>Indicate when requests are not urgent</a:t>
            </a:r>
          </a:p>
          <a:p>
            <a:r>
              <a:rPr lang="en-US" dirty="0" smtClean="0"/>
              <a:t>Help employees prioritize their work with their personal responsibilities</a:t>
            </a:r>
          </a:p>
          <a:p>
            <a:r>
              <a:rPr lang="en-US" dirty="0" smtClean="0"/>
              <a:t>Encourage time away and to disconnect/not work on vacation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9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205" y="2799617"/>
            <a:ext cx="7825641" cy="3005232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dirty="0" smtClean="0"/>
              <a:t>Let’s Develop</a:t>
            </a:r>
          </a:p>
          <a:p>
            <a:pPr marL="0" indent="0" algn="ctr">
              <a:buNone/>
            </a:pPr>
            <a:endParaRPr lang="en-US" sz="7200" dirty="0" smtClean="0"/>
          </a:p>
          <a:p>
            <a:pPr marL="0" indent="0" algn="ctr">
              <a:buNone/>
            </a:pPr>
            <a:r>
              <a:rPr lang="en-US" sz="7200" dirty="0" smtClean="0"/>
              <a:t>Your Plan</a:t>
            </a: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in charge of your Balance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050" name="Picture 2" descr="Image result for work life balanc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516" y="1682039"/>
            <a:ext cx="4858433" cy="438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2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UCLA Medical Center, Santa Monica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598613"/>
            <a:ext cx="5129731" cy="4344987"/>
          </a:xfrm>
        </p:spPr>
        <p:txBody>
          <a:bodyPr/>
          <a:lstStyle/>
          <a:p>
            <a:pPr marL="0" lvl="1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accent1"/>
                </a:solidFill>
              </a:rPr>
              <a:t>The </a:t>
            </a:r>
            <a:r>
              <a:rPr lang="en-US" sz="1800" dirty="0" err="1">
                <a:solidFill>
                  <a:schemeClr val="accent1"/>
                </a:solidFill>
              </a:rPr>
              <a:t>BirthPlace</a:t>
            </a:r>
            <a:r>
              <a:rPr lang="en-US" sz="1800" dirty="0">
                <a:solidFill>
                  <a:schemeClr val="accent1"/>
                </a:solidFill>
              </a:rPr>
              <a:t>, Santa Monica</a:t>
            </a:r>
          </a:p>
          <a:p>
            <a:pPr marL="210312" lvl="2" indent="-192024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</a:rPr>
              <a:t>Comprehensive maternity services to help expectant parents be ready for their new arrivals.</a:t>
            </a:r>
          </a:p>
          <a:p>
            <a:pPr marL="210312" lvl="2" indent="-192024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</a:rPr>
              <a:t>Comfortable, home-like LDR rooms</a:t>
            </a:r>
          </a:p>
          <a:p>
            <a:pPr marL="210312" lvl="2" indent="-192024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 err="1">
                <a:solidFill>
                  <a:srgbClr val="000000"/>
                </a:solidFill>
              </a:rPr>
              <a:t>Laborist</a:t>
            </a:r>
            <a:r>
              <a:rPr lang="en-US" sz="1600" dirty="0">
                <a:solidFill>
                  <a:srgbClr val="000000"/>
                </a:solidFill>
              </a:rPr>
              <a:t> Program</a:t>
            </a:r>
          </a:p>
          <a:p>
            <a:pPr marL="210312" lvl="2" indent="-192024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</a:rPr>
              <a:t>16-bassinet Neonatal Intensive Care Unit</a:t>
            </a:r>
          </a:p>
          <a:p>
            <a:pPr marL="0" lvl="1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accent1"/>
                </a:solidFill>
              </a:rPr>
              <a:t>Expanded pediatric services</a:t>
            </a:r>
          </a:p>
          <a:p>
            <a:pPr marL="210312" lvl="2" indent="-192024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</a:rPr>
              <a:t>25-bed Pediatric Unit — the only inpatient pediatric unit in Santa Monica</a:t>
            </a:r>
          </a:p>
          <a:p>
            <a:pPr marL="210312" lvl="2" indent="-192024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</a:rPr>
              <a:t>Operates as a unit of Mattel Children’s Hospital UCLA</a:t>
            </a:r>
          </a:p>
          <a:p>
            <a:pPr marL="210312" lvl="2" indent="-192024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rgbClr val="000000"/>
                </a:solidFill>
              </a:rPr>
              <a:t>Teen Cancer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130B07-FD0D-6547-B94D-1A52E3C2845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332" y="1371600"/>
            <a:ext cx="3132667" cy="2032618"/>
          </a:xfrm>
          <a:prstGeom prst="rect">
            <a:avLst/>
          </a:prstGeom>
        </p:spPr>
      </p:pic>
      <p:pic>
        <p:nvPicPr>
          <p:cNvPr id="6" name="Picture 17" descr="UCLA_105_lowerr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332" y="3498687"/>
            <a:ext cx="3132667" cy="267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B70A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i="1"/>
          </a:p>
        </p:txBody>
      </p:sp>
      <p:pic>
        <p:nvPicPr>
          <p:cNvPr id="9" name="Picture 10" descr="UCLA_H_RGB_REV_NEW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150" y="2860676"/>
            <a:ext cx="3362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15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Your Work Life Challenges?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388884" y="1695203"/>
            <a:ext cx="2879834" cy="179727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 daughter’s big soccer game is the same time as my big work presentation.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4871546" y="1655488"/>
            <a:ext cx="2879834" cy="179727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have been working late every night and I miss dinners with my family.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2107324" y="3909847"/>
            <a:ext cx="2879834" cy="179727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need to take care of my sick significant other, yet I have a big project due.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6032391" y="3867205"/>
            <a:ext cx="2879834" cy="179727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just want to sit in front of the TV to binge watch &amp; eat a bag of chips.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Dilbert on Work Life Balance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435" y="2092657"/>
            <a:ext cx="8323973" cy="28059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Worked for this Guy?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618" y="1518899"/>
            <a:ext cx="5481708" cy="45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Work Life Balance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43" y="2612370"/>
            <a:ext cx="8570563" cy="28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9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Life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937" y="1631950"/>
            <a:ext cx="4318711" cy="4344987"/>
          </a:xfrm>
        </p:spPr>
        <p:txBody>
          <a:bodyPr/>
          <a:lstStyle/>
          <a:p>
            <a:r>
              <a:rPr lang="en-US" dirty="0" smtClean="0"/>
              <a:t>Integrators</a:t>
            </a:r>
          </a:p>
          <a:p>
            <a:endParaRPr lang="en-US" dirty="0" smtClean="0"/>
          </a:p>
          <a:p>
            <a:r>
              <a:rPr lang="en-US" dirty="0" smtClean="0"/>
              <a:t>Separators</a:t>
            </a:r>
          </a:p>
          <a:p>
            <a:endParaRPr lang="en-US" dirty="0" smtClean="0"/>
          </a:p>
          <a:p>
            <a:r>
              <a:rPr lang="en-US" dirty="0" smtClean="0"/>
              <a:t>Work Firsters</a:t>
            </a:r>
          </a:p>
          <a:p>
            <a:endParaRPr lang="en-US" dirty="0" smtClean="0"/>
          </a:p>
          <a:p>
            <a:r>
              <a:rPr lang="en-US" dirty="0" smtClean="0"/>
              <a:t>Family Firsters</a:t>
            </a:r>
          </a:p>
          <a:p>
            <a:endParaRPr lang="en-US" dirty="0" smtClean="0"/>
          </a:p>
          <a:p>
            <a:r>
              <a:rPr lang="en-US" dirty="0" smtClean="0"/>
              <a:t>Cyclers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20818" y="5838437"/>
            <a:ext cx="2554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Kick Some Glass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35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598614"/>
            <a:ext cx="7769225" cy="1649084"/>
          </a:xfrm>
        </p:spPr>
        <p:txBody>
          <a:bodyPr/>
          <a:lstStyle/>
          <a:p>
            <a:r>
              <a:rPr lang="en-US" dirty="0" smtClean="0"/>
              <a:t>Blend work and personal tasks and commitments</a:t>
            </a:r>
          </a:p>
          <a:p>
            <a:r>
              <a:rPr lang="en-US" dirty="0" smtClean="0"/>
              <a:t>Allow work to interrupt family time or family to interrupt work time, or both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48F246-DDF5-2C46-9F22-E8E4A854429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208" y="2564525"/>
            <a:ext cx="3276828" cy="343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6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B8D8E"/>
      </a:lt2>
      <a:accent1>
        <a:srgbClr val="536895"/>
      </a:accent1>
      <a:accent2>
        <a:srgbClr val="616365"/>
      </a:accent2>
      <a:accent3>
        <a:srgbClr val="FFFFFF"/>
      </a:accent3>
      <a:accent4>
        <a:srgbClr val="000000"/>
      </a:accent4>
      <a:accent5>
        <a:srgbClr val="B3B9C8"/>
      </a:accent5>
      <a:accent6>
        <a:srgbClr val="57595B"/>
      </a:accent6>
      <a:hlink>
        <a:srgbClr val="F1E3BB"/>
      </a:hlink>
      <a:folHlink>
        <a:srgbClr val="FFB612"/>
      </a:folHlink>
    </a:clrScheme>
    <a:fontScheme name="Default">
      <a:majorFont>
        <a:latin typeface="Times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B8D8E"/>
        </a:lt2>
        <a:accent1>
          <a:srgbClr val="536895"/>
        </a:accent1>
        <a:accent2>
          <a:srgbClr val="616365"/>
        </a:accent2>
        <a:accent3>
          <a:srgbClr val="FFFFFF"/>
        </a:accent3>
        <a:accent4>
          <a:srgbClr val="000000"/>
        </a:accent4>
        <a:accent5>
          <a:srgbClr val="B3B9C8"/>
        </a:accent5>
        <a:accent6>
          <a:srgbClr val="57595B"/>
        </a:accent6>
        <a:hlink>
          <a:srgbClr val="F1E3BB"/>
        </a:hlink>
        <a:folHlink>
          <a:srgbClr val="FFB6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9474</TotalTime>
  <Words>1931</Words>
  <Application>Microsoft Office PowerPoint</Application>
  <PresentationFormat>On-screen Show (4:3)</PresentationFormat>
  <Paragraphs>342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ＭＳ Ｐゴシック</vt:lpstr>
      <vt:lpstr>Arial</vt:lpstr>
      <vt:lpstr>Times</vt:lpstr>
      <vt:lpstr>Default</vt:lpstr>
      <vt:lpstr>UCLA Medical Center, Santa Monica</vt:lpstr>
      <vt:lpstr>Definition of Balance</vt:lpstr>
      <vt:lpstr>Definition of Balance</vt:lpstr>
      <vt:lpstr>What are Your Work Life Challenges?</vt:lpstr>
      <vt:lpstr>Dilbert on Work Life Balance</vt:lpstr>
      <vt:lpstr>Have you Worked for this Guy?</vt:lpstr>
      <vt:lpstr>Approach to Work Life Balance</vt:lpstr>
      <vt:lpstr>Work Life Preferences</vt:lpstr>
      <vt:lpstr>Integrators</vt:lpstr>
      <vt:lpstr>Separators</vt:lpstr>
      <vt:lpstr>Work Firsters</vt:lpstr>
      <vt:lpstr>Family Firsters</vt:lpstr>
      <vt:lpstr>Cyclers</vt:lpstr>
      <vt:lpstr>What is Your Work Life Preference?</vt:lpstr>
      <vt:lpstr>Establish a Work Life Plan</vt:lpstr>
      <vt:lpstr>What are Your Goals?</vt:lpstr>
      <vt:lpstr>My Goals</vt:lpstr>
      <vt:lpstr>What are Your Current Realities?</vt:lpstr>
      <vt:lpstr>My Realities</vt:lpstr>
      <vt:lpstr>What is Your Work/Life Preference?</vt:lpstr>
      <vt:lpstr>My Realities and Preference</vt:lpstr>
      <vt:lpstr>My Realities and Preference</vt:lpstr>
      <vt:lpstr>My Realities and Preference</vt:lpstr>
      <vt:lpstr>What are Your Strategies to Achieve Your Work Life Goals?</vt:lpstr>
      <vt:lpstr>My Strategies</vt:lpstr>
      <vt:lpstr>My Strategies</vt:lpstr>
      <vt:lpstr>My Strategies</vt:lpstr>
      <vt:lpstr>Taking Care of Yourself</vt:lpstr>
      <vt:lpstr>When You are the Manager</vt:lpstr>
      <vt:lpstr>My Strategies as a Manager</vt:lpstr>
      <vt:lpstr>PowerPoint Presentation</vt:lpstr>
      <vt:lpstr>You are in charge of your Balance</vt:lpstr>
      <vt:lpstr>UCLA Medical Center, Santa Monica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Goodfriend, Judi</dc:creator>
  <cp:lastModifiedBy>Takeuchi, Susi J.</cp:lastModifiedBy>
  <cp:revision>458</cp:revision>
  <cp:lastPrinted>2018-10-31T22:48:14Z</cp:lastPrinted>
  <dcterms:created xsi:type="dcterms:W3CDTF">2018-02-03T03:21:23Z</dcterms:created>
  <dcterms:modified xsi:type="dcterms:W3CDTF">2019-04-24T03:25:11Z</dcterms:modified>
</cp:coreProperties>
</file>